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slideshow.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99" r:id="rId2"/>
    <p:sldId id="300" r:id="rId3"/>
    <p:sldId id="322" r:id="rId4"/>
    <p:sldId id="385" r:id="rId5"/>
    <p:sldId id="389" r:id="rId6"/>
    <p:sldId id="382" r:id="rId7"/>
    <p:sldId id="390" r:id="rId8"/>
    <p:sldId id="391" r:id="rId9"/>
    <p:sldId id="392" r:id="rId10"/>
    <p:sldId id="402" r:id="rId11"/>
    <p:sldId id="393" r:id="rId12"/>
    <p:sldId id="394" r:id="rId13"/>
    <p:sldId id="395" r:id="rId14"/>
    <p:sldId id="396" r:id="rId15"/>
    <p:sldId id="397" r:id="rId16"/>
    <p:sldId id="398" r:id="rId17"/>
    <p:sldId id="399" r:id="rId18"/>
    <p:sldId id="400" r:id="rId19"/>
    <p:sldId id="401" r:id="rId20"/>
    <p:sldId id="349" r:id="rId21"/>
    <p:sldId id="350" r:id="rId22"/>
  </p:sldIdLst>
  <p:sldSz cx="9906000" cy="6858000" type="A4"/>
  <p:notesSz cx="7104063" cy="10234613"/>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modifyVerifier cryptProviderType="rsaFull" cryptAlgorithmClass="hash" cryptAlgorithmType="typeAny" cryptAlgorithmSid="4" spinCount="100000" saltData="1oDjKsln96YlUhWms0+xZw==" hashData="8P1WNoN4o7QV213jyGfHlo6kGMw="/>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5" autoAdjust="0"/>
    <p:restoredTop sz="92718" autoAdjust="0"/>
  </p:normalViewPr>
  <p:slideViewPr>
    <p:cSldViewPr>
      <p:cViewPr>
        <p:scale>
          <a:sx n="66" d="100"/>
          <a:sy n="66" d="100"/>
        </p:scale>
        <p:origin x="-1056" y="-72"/>
      </p:cViewPr>
      <p:guideLst>
        <p:guide orient="horz" pos="2160"/>
        <p:guide pos="312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4025900" y="0"/>
            <a:ext cx="3078163" cy="511175"/>
          </a:xfrm>
          <a:prstGeom prst="rect">
            <a:avLst/>
          </a:prstGeom>
        </p:spPr>
        <p:txBody>
          <a:bodyPr vert="horz" lIns="99075" tIns="49538" rIns="99075" bIns="49538" rtlCol="1"/>
          <a:lstStyle>
            <a:lvl1pPr algn="r" fontAlgn="auto">
              <a:spcBef>
                <a:spcPts val="0"/>
              </a:spcBef>
              <a:spcAft>
                <a:spcPts val="0"/>
              </a:spcAft>
              <a:defRPr sz="1300">
                <a:latin typeface="+mn-lt"/>
                <a:cs typeface="+mn-cs"/>
              </a:defRPr>
            </a:lvl1pPr>
          </a:lstStyle>
          <a:p>
            <a:pPr>
              <a:defRPr/>
            </a:pPr>
            <a:endParaRPr lang="ar-SA"/>
          </a:p>
        </p:txBody>
      </p:sp>
      <p:sp>
        <p:nvSpPr>
          <p:cNvPr id="3" name="عنصر نائب للتاريخ 2"/>
          <p:cNvSpPr>
            <a:spLocks noGrp="1"/>
          </p:cNvSpPr>
          <p:nvPr>
            <p:ph type="dt" idx="1"/>
          </p:nvPr>
        </p:nvSpPr>
        <p:spPr>
          <a:xfrm>
            <a:off x="1588" y="0"/>
            <a:ext cx="3078162" cy="511175"/>
          </a:xfrm>
          <a:prstGeom prst="rect">
            <a:avLst/>
          </a:prstGeom>
        </p:spPr>
        <p:txBody>
          <a:bodyPr vert="horz" lIns="99075" tIns="49538" rIns="99075" bIns="49538" rtlCol="1"/>
          <a:lstStyle>
            <a:lvl1pPr algn="l" fontAlgn="auto">
              <a:spcBef>
                <a:spcPts val="0"/>
              </a:spcBef>
              <a:spcAft>
                <a:spcPts val="0"/>
              </a:spcAft>
              <a:defRPr sz="1300" smtClean="0">
                <a:latin typeface="+mn-lt"/>
                <a:cs typeface="+mn-cs"/>
              </a:defRPr>
            </a:lvl1pPr>
          </a:lstStyle>
          <a:p>
            <a:pPr>
              <a:defRPr/>
            </a:pPr>
            <a:fld id="{47E15C89-A1F7-4BDC-B684-CC1EA9D13109}" type="datetimeFigureOut">
              <a:rPr lang="ar-SA"/>
              <a:pPr>
                <a:defRPr/>
              </a:pPr>
              <a:t>17/09/1442</a:t>
            </a:fld>
            <a:endParaRPr lang="ar-SA"/>
          </a:p>
        </p:txBody>
      </p:sp>
      <p:sp>
        <p:nvSpPr>
          <p:cNvPr id="4" name="عنصر نائب لصورة الشريحة 3"/>
          <p:cNvSpPr>
            <a:spLocks noGrp="1" noRot="1" noChangeAspect="1"/>
          </p:cNvSpPr>
          <p:nvPr>
            <p:ph type="sldImg" idx="2"/>
          </p:nvPr>
        </p:nvSpPr>
        <p:spPr>
          <a:xfrm>
            <a:off x="781050" y="768350"/>
            <a:ext cx="5541963" cy="3836988"/>
          </a:xfrm>
          <a:prstGeom prst="rect">
            <a:avLst/>
          </a:prstGeom>
          <a:noFill/>
          <a:ln w="12700">
            <a:solidFill>
              <a:prstClr val="black"/>
            </a:solidFill>
          </a:ln>
        </p:spPr>
        <p:txBody>
          <a:bodyPr vert="horz" lIns="99075" tIns="49538" rIns="99075" bIns="49538" rtlCol="1" anchor="ctr"/>
          <a:lstStyle/>
          <a:p>
            <a:pPr lvl="0"/>
            <a:endParaRPr lang="ar-SA" noProof="0"/>
          </a:p>
        </p:txBody>
      </p:sp>
      <p:sp>
        <p:nvSpPr>
          <p:cNvPr id="5" name="عنصر نائب للملاحظات 4"/>
          <p:cNvSpPr>
            <a:spLocks noGrp="1"/>
          </p:cNvSpPr>
          <p:nvPr>
            <p:ph type="body" sz="quarter" idx="3"/>
          </p:nvPr>
        </p:nvSpPr>
        <p:spPr>
          <a:xfrm>
            <a:off x="711200" y="4860925"/>
            <a:ext cx="5683250" cy="4605338"/>
          </a:xfrm>
          <a:prstGeom prst="rect">
            <a:avLst/>
          </a:prstGeom>
        </p:spPr>
        <p:txBody>
          <a:bodyPr vert="horz" wrap="square" lIns="99075" tIns="49538" rIns="99075" bIns="49538" numCol="1" anchor="t" anchorCtr="0" compatLnSpc="1">
            <a:prstTxWarp prst="textNoShape">
              <a:avLst/>
            </a:prstTxWarp>
            <a:normAutofit/>
          </a:bodyPr>
          <a:lstStyle/>
          <a:p>
            <a:pPr lvl="0"/>
            <a:r>
              <a:rPr lang="ar-SA" smtClean="0"/>
              <a:t>انقر لتحرير أنماط النص الرئيسي</a:t>
            </a:r>
          </a:p>
          <a:p>
            <a:pPr lvl="1"/>
            <a:r>
              <a:rPr lang="ar-SA" smtClean="0"/>
              <a:t>المستوى الثاني</a:t>
            </a:r>
          </a:p>
          <a:p>
            <a:pPr lvl="2"/>
            <a:r>
              <a:rPr lang="ar-SA" smtClean="0"/>
              <a:t>المستوى الثالث</a:t>
            </a:r>
          </a:p>
          <a:p>
            <a:pPr lvl="3"/>
            <a:r>
              <a:rPr lang="ar-SA" smtClean="0"/>
              <a:t>المستوى الرابع</a:t>
            </a:r>
          </a:p>
          <a:p>
            <a:pPr lvl="4"/>
            <a:r>
              <a:rPr lang="ar-SA" smtClean="0"/>
              <a:t>المستوى الخامس</a:t>
            </a:r>
          </a:p>
        </p:txBody>
      </p:sp>
      <p:sp>
        <p:nvSpPr>
          <p:cNvPr id="6" name="عنصر نائب للتذييل 5"/>
          <p:cNvSpPr>
            <a:spLocks noGrp="1"/>
          </p:cNvSpPr>
          <p:nvPr>
            <p:ph type="ftr" sz="quarter" idx="4"/>
          </p:nvPr>
        </p:nvSpPr>
        <p:spPr>
          <a:xfrm>
            <a:off x="4025900" y="9721850"/>
            <a:ext cx="3078163" cy="511175"/>
          </a:xfrm>
          <a:prstGeom prst="rect">
            <a:avLst/>
          </a:prstGeom>
        </p:spPr>
        <p:txBody>
          <a:bodyPr vert="horz" lIns="99075" tIns="49538" rIns="99075" bIns="49538" rtlCol="1" anchor="b"/>
          <a:lstStyle>
            <a:lvl1pPr algn="r" fontAlgn="auto">
              <a:spcBef>
                <a:spcPts val="0"/>
              </a:spcBef>
              <a:spcAft>
                <a:spcPts val="0"/>
              </a:spcAft>
              <a:defRPr sz="1300">
                <a:latin typeface="+mn-lt"/>
                <a:cs typeface="+mn-cs"/>
              </a:defRPr>
            </a:lvl1pPr>
          </a:lstStyle>
          <a:p>
            <a:pPr>
              <a:defRPr/>
            </a:pPr>
            <a:endParaRPr lang="ar-SA"/>
          </a:p>
        </p:txBody>
      </p:sp>
      <p:sp>
        <p:nvSpPr>
          <p:cNvPr id="7" name="عنصر نائب لرقم الشريحة 6"/>
          <p:cNvSpPr>
            <a:spLocks noGrp="1"/>
          </p:cNvSpPr>
          <p:nvPr>
            <p:ph type="sldNum" sz="quarter" idx="5"/>
          </p:nvPr>
        </p:nvSpPr>
        <p:spPr>
          <a:xfrm>
            <a:off x="1588" y="9721850"/>
            <a:ext cx="3078162" cy="511175"/>
          </a:xfrm>
          <a:prstGeom prst="rect">
            <a:avLst/>
          </a:prstGeom>
        </p:spPr>
        <p:txBody>
          <a:bodyPr vert="horz" lIns="99075" tIns="49538" rIns="99075" bIns="49538" rtlCol="1" anchor="b"/>
          <a:lstStyle>
            <a:lvl1pPr algn="l" fontAlgn="auto">
              <a:spcBef>
                <a:spcPts val="0"/>
              </a:spcBef>
              <a:spcAft>
                <a:spcPts val="0"/>
              </a:spcAft>
              <a:defRPr sz="1300" smtClean="0">
                <a:latin typeface="+mn-lt"/>
                <a:cs typeface="+mn-cs"/>
              </a:defRPr>
            </a:lvl1pPr>
          </a:lstStyle>
          <a:p>
            <a:pPr>
              <a:defRPr/>
            </a:pPr>
            <a:fld id="{F9B263FE-1791-4BEF-9568-4D3EB403A863}" type="slidenum">
              <a:rPr lang="ar-SA"/>
              <a:pPr>
                <a:defRPr/>
              </a:pPr>
              <a:t>‹#›</a:t>
            </a:fld>
            <a:endParaRPr lang="ar-SA"/>
          </a:p>
        </p:txBody>
      </p:sp>
    </p:spTree>
    <p:extLst>
      <p:ext uri="{BB962C8B-B14F-4D97-AF65-F5344CB8AC3E}">
        <p14:creationId xmlns:p14="http://schemas.microsoft.com/office/powerpoint/2010/main" val="2064368386"/>
      </p:ext>
    </p:extLst>
  </p:cSld>
  <p:clrMap bg1="lt1" tx1="dk1" bg2="lt2" tx2="dk2" accent1="accent1" accent2="accent2" accent3="accent3" accent4="accent4" accent5="accent5" accent6="accent6" hlink="hlink" folHlink="folHlink"/>
  <p:notesStyle>
    <a:lvl1pPr algn="r" rtl="1" fontAlgn="base">
      <a:spcBef>
        <a:spcPct val="30000"/>
      </a:spcBef>
      <a:spcAft>
        <a:spcPct val="0"/>
      </a:spcAft>
      <a:defRPr sz="1200" kern="1200">
        <a:solidFill>
          <a:schemeClr val="tx1"/>
        </a:solidFill>
        <a:latin typeface="+mn-lt"/>
        <a:ea typeface="+mn-ea"/>
        <a:cs typeface="Arial" charset="0"/>
      </a:defRPr>
    </a:lvl1pPr>
    <a:lvl2pPr marL="457200" algn="r" rtl="1" fontAlgn="base">
      <a:spcBef>
        <a:spcPct val="30000"/>
      </a:spcBef>
      <a:spcAft>
        <a:spcPct val="0"/>
      </a:spcAft>
      <a:defRPr sz="1200" kern="1200">
        <a:solidFill>
          <a:schemeClr val="tx1"/>
        </a:solidFill>
        <a:latin typeface="+mn-lt"/>
        <a:ea typeface="+mn-ea"/>
        <a:cs typeface="Arial" charset="0"/>
      </a:defRPr>
    </a:lvl2pPr>
    <a:lvl3pPr marL="914400" algn="r" rtl="1" fontAlgn="base">
      <a:spcBef>
        <a:spcPct val="30000"/>
      </a:spcBef>
      <a:spcAft>
        <a:spcPct val="0"/>
      </a:spcAft>
      <a:defRPr sz="1200" kern="1200">
        <a:solidFill>
          <a:schemeClr val="tx1"/>
        </a:solidFill>
        <a:latin typeface="+mn-lt"/>
        <a:ea typeface="+mn-ea"/>
        <a:cs typeface="Arial" charset="0"/>
      </a:defRPr>
    </a:lvl3pPr>
    <a:lvl4pPr marL="1371600" algn="r" rtl="1" fontAlgn="base">
      <a:spcBef>
        <a:spcPct val="30000"/>
      </a:spcBef>
      <a:spcAft>
        <a:spcPct val="0"/>
      </a:spcAft>
      <a:defRPr sz="1200" kern="1200">
        <a:solidFill>
          <a:schemeClr val="tx1"/>
        </a:solidFill>
        <a:latin typeface="+mn-lt"/>
        <a:ea typeface="+mn-ea"/>
        <a:cs typeface="Arial" charset="0"/>
      </a:defRPr>
    </a:lvl4pPr>
    <a:lvl5pPr marL="1828800" algn="r" rtl="1" fontAlgn="base">
      <a:spcBef>
        <a:spcPct val="30000"/>
      </a:spcBef>
      <a:spcAft>
        <a:spcPct val="0"/>
      </a:spcAft>
      <a:defRPr sz="1200" kern="1200">
        <a:solidFill>
          <a:schemeClr val="tx1"/>
        </a:solidFill>
        <a:latin typeface="+mn-lt"/>
        <a:ea typeface="+mn-ea"/>
        <a:cs typeface="Arial"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عنصر نائب لصورة الشريحة 1"/>
          <p:cNvSpPr>
            <a:spLocks noGrp="1" noRot="1" noChangeAspect="1" noTextEdit="1"/>
          </p:cNvSpPr>
          <p:nvPr>
            <p:ph type="sldImg"/>
          </p:nvPr>
        </p:nvSpPr>
        <p:spPr bwMode="auto">
          <a:xfrm>
            <a:off x="404813" y="247650"/>
            <a:ext cx="6294437" cy="43576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6" name="عنصر نائب للملاحظات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ar-SA" smtClean="0"/>
          </a:p>
        </p:txBody>
      </p:sp>
      <p:sp>
        <p:nvSpPr>
          <p:cNvPr id="6147" name="عنصر نائب لرقم الشريحة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6702EDEE-34BC-4A3C-9100-9FCF95CC7C48}" type="slidenum">
              <a:rPr lang="ar-SA"/>
              <a:pPr fontAlgn="base">
                <a:spcBef>
                  <a:spcPct val="0"/>
                </a:spcBef>
                <a:spcAft>
                  <a:spcPct val="0"/>
                </a:spcAft>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35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B6234BBA-7A8B-4B83-A970-01A925FC3C53}" type="slidenum">
              <a:rPr lang="ar-SA"/>
              <a:pPr fontAlgn="base">
                <a:spcBef>
                  <a:spcPct val="0"/>
                </a:spcBef>
                <a:spcAft>
                  <a:spcPct val="0"/>
                </a:spcAft>
              </a:pPr>
              <a:t>11</a:t>
            </a:fld>
            <a:endParaRPr lang="ar-S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6860E2AF-6B4C-4A8C-AE4D-E628F8B0C2BD}" type="slidenum">
              <a:rPr lang="ar-SA"/>
              <a:pPr fontAlgn="base">
                <a:spcBef>
                  <a:spcPct val="0"/>
                </a:spcBef>
                <a:spcAft>
                  <a:spcPct val="0"/>
                </a:spcAft>
              </a:pPr>
              <a:t>12</a:t>
            </a:fld>
            <a:endParaRPr lang="ar-S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C7EC4528-7774-49C1-A012-06E170DAD7BD}" type="slidenum">
              <a:rPr lang="ar-SA"/>
              <a:pPr fontAlgn="base">
                <a:spcBef>
                  <a:spcPct val="0"/>
                </a:spcBef>
                <a:spcAft>
                  <a:spcPct val="0"/>
                </a:spcAft>
              </a:pPr>
              <a:t>13</a:t>
            </a:fld>
            <a:endParaRPr lang="ar-S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484960A0-3B2A-41E8-98D0-719F54FAB217}" type="slidenum">
              <a:rPr lang="ar-SA"/>
              <a:pPr fontAlgn="base">
                <a:spcBef>
                  <a:spcPct val="0"/>
                </a:spcBef>
                <a:spcAft>
                  <a:spcPct val="0"/>
                </a:spcAft>
              </a:pPr>
              <a:t>14</a:t>
            </a:fld>
            <a:endParaRPr lang="ar-S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17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65C623AB-5ECA-474E-8D17-0210D27F46BF}" type="slidenum">
              <a:rPr lang="ar-SA"/>
              <a:pPr fontAlgn="base">
                <a:spcBef>
                  <a:spcPct val="0"/>
                </a:spcBef>
                <a:spcAft>
                  <a:spcPct val="0"/>
                </a:spcAft>
              </a:pPr>
              <a:t>15</a:t>
            </a:fld>
            <a:endParaRPr lang="ar-S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4A1C4018-8D1F-4D48-96E0-52377E8B35DF}" type="slidenum">
              <a:rPr lang="ar-SA"/>
              <a:pPr fontAlgn="base">
                <a:spcBef>
                  <a:spcPct val="0"/>
                </a:spcBef>
                <a:spcAft>
                  <a:spcPct val="0"/>
                </a:spcAft>
              </a:pPr>
              <a:t>16</a:t>
            </a:fld>
            <a:endParaRPr lang="ar-S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93395E4A-AE53-4F36-9C52-EB8DF5B8D442}" type="slidenum">
              <a:rPr lang="ar-SA"/>
              <a:pPr fontAlgn="base">
                <a:spcBef>
                  <a:spcPct val="0"/>
                </a:spcBef>
                <a:spcAft>
                  <a:spcPct val="0"/>
                </a:spcAft>
              </a:pPr>
              <a:t>17</a:t>
            </a:fld>
            <a:endParaRPr lang="ar-S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244CB0AF-90CC-4A69-AB76-76586DF270AD}" type="slidenum">
              <a:rPr lang="ar-SA"/>
              <a:pPr fontAlgn="base">
                <a:spcBef>
                  <a:spcPct val="0"/>
                </a:spcBef>
                <a:spcAft>
                  <a:spcPct val="0"/>
                </a:spcAft>
              </a:pPr>
              <a:t>18</a:t>
            </a:fld>
            <a:endParaRPr lang="ar-S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9C455BEB-2BC0-478C-AFF1-F62A063D6E7E}" type="slidenum">
              <a:rPr lang="ar-SA"/>
              <a:pPr fontAlgn="base">
                <a:spcBef>
                  <a:spcPct val="0"/>
                </a:spcBef>
                <a:spcAft>
                  <a:spcPct val="0"/>
                </a:spcAft>
              </a:pPr>
              <a:t>19</a:t>
            </a:fld>
            <a:endParaRPr lang="ar-S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xfrm>
            <a:off x="404813" y="247650"/>
            <a:ext cx="6294437" cy="43592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endParaRPr lang="en-US" smtClean="0"/>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rtl="1" fontAlgn="base">
              <a:spcBef>
                <a:spcPct val="0"/>
              </a:spcBef>
              <a:spcAft>
                <a:spcPct val="0"/>
              </a:spcAft>
            </a:pPr>
            <a:fld id="{3D4A41AB-6140-40DB-9AC0-B4278315B80B}" type="slidenum">
              <a:rPr lang="ar-SA">
                <a:latin typeface="Arial" charset="0"/>
              </a:rPr>
              <a:pPr rtl="1" fontAlgn="base">
                <a:spcBef>
                  <a:spcPct val="0"/>
                </a:spcBef>
                <a:spcAft>
                  <a:spcPct val="0"/>
                </a:spcAft>
              </a:pPr>
              <a:t>20</a:t>
            </a:fld>
            <a:endParaRPr lang="en-GB">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92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5DEF67A0-EAB0-44ED-9C14-E5404C139E7D}" type="slidenum">
              <a:rPr lang="ar-SA"/>
              <a:pPr fontAlgn="base">
                <a:spcBef>
                  <a:spcPct val="0"/>
                </a:spcBef>
                <a:spcAft>
                  <a:spcPct val="0"/>
                </a:spcAft>
              </a:pPr>
              <a:t>3</a:t>
            </a:fld>
            <a:endParaRPr lang="ar-S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B5AE6A6A-41AE-41E5-B11B-DC0D4D75B838}" type="slidenum">
              <a:rPr lang="ar-SA"/>
              <a:pPr fontAlgn="base">
                <a:spcBef>
                  <a:spcPct val="0"/>
                </a:spcBef>
                <a:spcAft>
                  <a:spcPct val="0"/>
                </a:spcAft>
              </a:pPr>
              <a:t>4</a:t>
            </a:fld>
            <a:endParaRPr lang="ar-S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47665C52-B1AF-41EE-99D0-478A1266E9D4}" type="slidenum">
              <a:rPr lang="ar-SA"/>
              <a:pPr fontAlgn="base">
                <a:spcBef>
                  <a:spcPct val="0"/>
                </a:spcBef>
                <a:spcAft>
                  <a:spcPct val="0"/>
                </a:spcAft>
              </a:pPr>
              <a:t>5</a:t>
            </a:fld>
            <a:endParaRPr lang="ar-S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43E72041-B149-4B80-BF99-5D2B5962CCF5}" type="slidenum">
              <a:rPr lang="ar-SA"/>
              <a:pPr fontAlgn="base">
                <a:spcBef>
                  <a:spcPct val="0"/>
                </a:spcBef>
                <a:spcAft>
                  <a:spcPct val="0"/>
                </a:spcAft>
              </a:pPr>
              <a:t>6</a:t>
            </a:fld>
            <a:endParaRPr lang="ar-S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74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7490AE0A-2719-4925-9834-DF7CBAEF0A15}" type="slidenum">
              <a:rPr lang="ar-SA"/>
              <a:pPr fontAlgn="base">
                <a:spcBef>
                  <a:spcPct val="0"/>
                </a:spcBef>
                <a:spcAft>
                  <a:spcPct val="0"/>
                </a:spcAft>
              </a:pPr>
              <a:t>7</a:t>
            </a:fld>
            <a:endParaRPr lang="ar-S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F2D0175C-F941-42D3-848F-32BD24FA8806}" type="slidenum">
              <a:rPr lang="ar-SA"/>
              <a:pPr fontAlgn="base">
                <a:spcBef>
                  <a:spcPct val="0"/>
                </a:spcBef>
                <a:spcAft>
                  <a:spcPct val="0"/>
                </a:spcAft>
              </a:pPr>
              <a:t>8</a:t>
            </a:fld>
            <a:endParaRPr lang="ar-S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fontAlgn="base">
              <a:spcBef>
                <a:spcPct val="0"/>
              </a:spcBef>
              <a:spcAft>
                <a:spcPct val="0"/>
              </a:spcAft>
            </a:pPr>
            <a:fld id="{4E373DA0-BC92-471A-9969-194A821F36E1}" type="slidenum">
              <a:rPr lang="ar-SA"/>
              <a:pPr fontAlgn="base">
                <a:spcBef>
                  <a:spcPct val="0"/>
                </a:spcBef>
                <a:spcAft>
                  <a:spcPct val="0"/>
                </a:spcAft>
              </a:pPr>
              <a:t>9</a:t>
            </a:fld>
            <a:endParaRPr lang="ar-S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smtClean="0"/>
          </a:p>
        </p:txBody>
      </p:sp>
      <p:sp>
        <p:nvSpPr>
          <p:cNvPr id="46084" name="Slide Number Placeholder 3"/>
          <p:cNvSpPr txBox="1">
            <a:spLocks noGrp="1"/>
          </p:cNvSpPr>
          <p:nvPr/>
        </p:nvSpPr>
        <p:spPr bwMode="auto">
          <a:xfrm>
            <a:off x="1588" y="9721850"/>
            <a:ext cx="30781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75" tIns="49538" rIns="99075" bIns="49538" anchor="b"/>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fld id="{EC10E2E5-2D02-450F-8D9D-CDD1FE44D219}" type="slidenum">
              <a:rPr lang="ar-SA" sz="1300"/>
              <a:pPr/>
              <a:t>10</a:t>
            </a:fld>
            <a:endParaRPr lang="ar-SA"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89146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95300" y="1600202"/>
            <a:ext cx="89154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05773815"/>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8"/>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95300" y="1600200"/>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Lst>
  <p:transition spd="slow">
    <p:fade/>
  </p:transition>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audio" Target="../media/audio10.wav"/><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audio" Target="../media/audio11.wav"/><Relationship Id="rId5" Type="http://schemas.openxmlformats.org/officeDocument/2006/relationships/image" Target="../media/image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audio" Target="../media/audio12.wav"/><Relationship Id="rId5" Type="http://schemas.openxmlformats.org/officeDocument/2006/relationships/image" Target="../media/image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audio" Target="../media/audio13.wav"/><Relationship Id="rId5" Type="http://schemas.openxmlformats.org/officeDocument/2006/relationships/image" Target="../media/image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audio" Target="../media/audio14.wav"/><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audio" Target="../media/audio15.wav"/><Relationship Id="rId5"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audio" Target="../media/audio16.wav"/><Relationship Id="rId5" Type="http://schemas.openxmlformats.org/officeDocument/2006/relationships/image" Target="../media/image3.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audio" Target="../media/audio17.wav"/><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audio" Target="../media/audio18.wa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audio" Target="../media/audio19.wav"/><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audio" Target="../media/audio20.wav"/><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audio" Target="../media/audio21.wav"/><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audio" Target="../media/audio3.wav"/><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audio" Target="../media/audio4.wav"/><Relationship Id="rId5" Type="http://schemas.openxmlformats.org/officeDocument/2006/relationships/image" Target="../media/image3.png"/><Relationship Id="rId4" Type="http://schemas.openxmlformats.org/officeDocument/2006/relationships/image" Target="../media/image4.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audio" Target="../media/audio5.wav"/><Relationship Id="rId5"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audio" Target="../media/audio6.wav"/><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audio" Target="../media/audio7.wav"/><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audio" Target="../media/audio8.wav"/><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audio" Target="../media/audio9.wav"/><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idx="4294967295"/>
          </p:nvPr>
        </p:nvSpPr>
        <p:spPr>
          <a:xfrm>
            <a:off x="1316038" y="782638"/>
            <a:ext cx="6678612" cy="990600"/>
          </a:xfrm>
        </p:spPr>
        <p:txBody>
          <a:bodyPr rtlCol="0">
            <a:normAutofit fontScale="90000"/>
          </a:bodyPr>
          <a:lstStyle/>
          <a:p>
            <a:pPr fontAlgn="auto">
              <a:spcAft>
                <a:spcPts val="0"/>
              </a:spcAft>
              <a:defRPr/>
            </a:pPr>
            <a:r>
              <a:rPr lang="ar-SA" sz="3600" dirty="0">
                <a:cs typeface="PT Bold Heading" pitchFamily="2" charset="-78"/>
              </a:rPr>
              <a:t>جامعة طرابلس</a:t>
            </a:r>
            <a:r>
              <a:rPr lang="en-GB" sz="3600" dirty="0">
                <a:cs typeface="PT Bold Heading" pitchFamily="2" charset="-78"/>
              </a:rPr>
              <a:t/>
            </a:r>
            <a:br>
              <a:rPr lang="en-GB" sz="3600" dirty="0">
                <a:cs typeface="PT Bold Heading" pitchFamily="2" charset="-78"/>
              </a:rPr>
            </a:br>
            <a:r>
              <a:rPr lang="ar-SA" sz="3600" dirty="0">
                <a:cs typeface="PT Bold Heading" pitchFamily="2" charset="-78"/>
              </a:rPr>
              <a:t>كلية تقنية المعلومات</a:t>
            </a:r>
            <a:endParaRPr lang="en-US" sz="3600" dirty="0">
              <a:cs typeface="PT Bold Heading" pitchFamily="2" charset="-78"/>
            </a:endParaRPr>
          </a:p>
        </p:txBody>
      </p:sp>
      <p:sp>
        <p:nvSpPr>
          <p:cNvPr id="9219" name="Subtitle 2"/>
          <p:cNvSpPr>
            <a:spLocks noGrp="1"/>
          </p:cNvSpPr>
          <p:nvPr>
            <p:ph type="subTitle" idx="4294967295"/>
          </p:nvPr>
        </p:nvSpPr>
        <p:spPr>
          <a:xfrm>
            <a:off x="165100" y="2743200"/>
            <a:ext cx="9634538" cy="533400"/>
          </a:xfrm>
        </p:spPr>
        <p:txBody>
          <a:bodyPr rtlCol="0">
            <a:noAutofit/>
          </a:bodyPr>
          <a:lstStyle/>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مقدمة في قواعد البيانات</a:t>
            </a:r>
          </a:p>
          <a:p>
            <a:pPr algn="ctr" fontAlgn="auto">
              <a:spcAft>
                <a:spcPts val="0"/>
              </a:spcAft>
              <a:buFont typeface="Wingdings 3" pitchFamily="18" charset="2"/>
              <a:buNone/>
              <a:defRPr/>
            </a:pPr>
            <a:r>
              <a:rPr lang="ar-SA" sz="2800" b="1" dirty="0">
                <a:solidFill>
                  <a:srgbClr val="0000CC"/>
                </a:solidFill>
                <a:latin typeface="Traditional Arabic" pitchFamily="18" charset="-78"/>
                <a:cs typeface="Traditional Arabic" pitchFamily="18" charset="-78"/>
              </a:rPr>
              <a:t>   </a:t>
            </a:r>
            <a:r>
              <a:rPr lang="en-GB" sz="2800" b="1" dirty="0">
                <a:solidFill>
                  <a:srgbClr val="0000CC"/>
                </a:solidFill>
                <a:latin typeface="Traditional Arabic" pitchFamily="18" charset="-78"/>
                <a:cs typeface="Traditional Arabic" pitchFamily="18" charset="-78"/>
              </a:rPr>
              <a:t>Introduction to </a:t>
            </a:r>
            <a:r>
              <a:rPr lang="en-US" sz="2800" b="1" dirty="0">
                <a:solidFill>
                  <a:srgbClr val="0000FF"/>
                </a:solidFill>
                <a:latin typeface="Traditional Arabic" pitchFamily="18" charset="-78"/>
                <a:cs typeface="Traditional Arabic" pitchFamily="18" charset="-78"/>
              </a:rPr>
              <a:t>Databases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US" sz="2800" dirty="0">
                <a:solidFill>
                  <a:srgbClr val="0000CC"/>
                </a:solidFill>
                <a:latin typeface="Traditional Arabic" pitchFamily="18" charset="-78"/>
                <a:cs typeface="Traditional Arabic" pitchFamily="18" charset="-78"/>
              </a:rPr>
              <a:t> </a:t>
            </a:r>
            <a:r>
              <a:rPr lang="en-US" sz="2800" b="1" dirty="0">
                <a:solidFill>
                  <a:srgbClr val="FF0000"/>
                </a:solidFill>
                <a:latin typeface="Traditional Arabic" pitchFamily="18" charset="-78"/>
                <a:cs typeface="Traditional Arabic" pitchFamily="18" charset="-78"/>
              </a:rPr>
              <a:t>ITGS228</a:t>
            </a:r>
            <a:r>
              <a:rPr lang="en-US" altLang="ar-SA" sz="2800" b="1" dirty="0">
                <a:latin typeface="Traditional Arabic" pitchFamily="18" charset="-78"/>
                <a:cs typeface="Traditional Arabic" pitchFamily="18" charset="-78"/>
              </a:rPr>
              <a:t> </a:t>
            </a:r>
            <a:r>
              <a:rPr lang="en-US" sz="2800" dirty="0">
                <a:solidFill>
                  <a:srgbClr val="0000CC"/>
                </a:solidFill>
                <a:latin typeface="Traditional Arabic" pitchFamily="18" charset="-78"/>
                <a:cs typeface="Traditional Arabic" pitchFamily="18" charset="-78"/>
              </a:rPr>
              <a:t/>
            </a:r>
            <a:br>
              <a:rPr lang="en-US" sz="2800" dirty="0">
                <a:solidFill>
                  <a:srgbClr val="0000CC"/>
                </a:solidFill>
                <a:latin typeface="Traditional Arabic" pitchFamily="18" charset="-78"/>
                <a:cs typeface="Traditional Arabic" pitchFamily="18" charset="-78"/>
              </a:rPr>
            </a:br>
            <a:r>
              <a:rPr lang="en-GB" sz="2800" dirty="0" err="1">
                <a:solidFill>
                  <a:srgbClr val="FF0000"/>
                </a:solidFill>
                <a:latin typeface="Traditional Arabic" pitchFamily="18" charset="-78"/>
                <a:cs typeface="Traditional Arabic" pitchFamily="18" charset="-78"/>
              </a:rPr>
              <a:t>h.ebrahem</a:t>
            </a:r>
            <a:r>
              <a:rPr lang="ar-SA" sz="2800" dirty="0">
                <a:solidFill>
                  <a:srgbClr val="FF0000"/>
                </a:solidFill>
                <a:latin typeface="Traditional Arabic" pitchFamily="18" charset="-78"/>
                <a:cs typeface="Traditional Arabic" pitchFamily="18" charset="-78"/>
              </a:rPr>
              <a:t>@</a:t>
            </a:r>
            <a:r>
              <a:rPr lang="en-GB" sz="2800" dirty="0" err="1">
                <a:solidFill>
                  <a:srgbClr val="FF0000"/>
                </a:solidFill>
                <a:latin typeface="Traditional Arabic" pitchFamily="18" charset="-78"/>
                <a:cs typeface="Traditional Arabic" pitchFamily="18" charset="-78"/>
              </a:rPr>
              <a:t>uot.edu.ly</a:t>
            </a:r>
            <a:endParaRPr lang="en-US" sz="2800" dirty="0">
              <a:solidFill>
                <a:srgbClr val="0000CC"/>
              </a:solidFill>
              <a:latin typeface="Traditional Arabic" pitchFamily="18" charset="-78"/>
              <a:cs typeface="Traditional Arabic" pitchFamily="18" charset="-78"/>
            </a:endParaRPr>
          </a:p>
          <a:p>
            <a:pPr algn="ctr" fontAlgn="auto">
              <a:spcAft>
                <a:spcPts val="0"/>
              </a:spcAft>
              <a:buFont typeface="Wingdings 3" pitchFamily="18" charset="2"/>
              <a:buNone/>
              <a:defRPr/>
            </a:pPr>
            <a:r>
              <a:rPr lang="ar-SA" sz="2800" b="1" dirty="0">
                <a:latin typeface="Traditional Arabic" pitchFamily="18" charset="-78"/>
                <a:cs typeface="Traditional Arabic" pitchFamily="18" charset="-78"/>
              </a:rPr>
              <a:t>الأستاذ - حسن علي حسن</a:t>
            </a:r>
          </a:p>
          <a:p>
            <a:pPr marL="0" indent="0" algn="ctr" rtl="1" fontAlgn="auto">
              <a:spcAft>
                <a:spcPts val="0"/>
              </a:spcAft>
              <a:buFont typeface="Arial" pitchFamily="34" charset="0"/>
              <a:buNone/>
              <a:defRPr/>
            </a:pPr>
            <a:r>
              <a:rPr lang="ar-SA" sz="2800" b="1">
                <a:solidFill>
                  <a:srgbClr val="0033CC"/>
                </a:solidFill>
                <a:latin typeface="Traditional Arabic" pitchFamily="18" charset="-78"/>
                <a:cs typeface="Traditional Arabic" pitchFamily="18" charset="-78"/>
              </a:rPr>
              <a:t>المحاضرة </a:t>
            </a:r>
            <a:r>
              <a:rPr lang="ar-SA" sz="2800" b="1" smtClean="0">
                <a:solidFill>
                  <a:srgbClr val="0033CC"/>
                </a:solidFill>
                <a:latin typeface="Traditional Arabic" pitchFamily="18" charset="-78"/>
                <a:cs typeface="Traditional Arabic" pitchFamily="18" charset="-78"/>
              </a:rPr>
              <a:t>التاسعة – </a:t>
            </a:r>
            <a:r>
              <a:rPr lang="ar-SA" sz="2800" b="1" dirty="0" smtClean="0">
                <a:latin typeface="Traditional Arabic" pitchFamily="18" charset="-78"/>
                <a:cs typeface="Traditional Arabic" pitchFamily="18" charset="-78"/>
              </a:rPr>
              <a:t>التطبيع – الجزء الثاني</a:t>
            </a:r>
          </a:p>
          <a:p>
            <a:pPr marL="0" indent="0" algn="ctr" rtl="1" fontAlgn="auto">
              <a:spcAft>
                <a:spcPts val="0"/>
              </a:spcAft>
              <a:buFont typeface="Arial" pitchFamily="34" charset="0"/>
              <a:buNone/>
              <a:defRPr/>
            </a:pPr>
            <a:r>
              <a:rPr lang="en-US" sz="2800" b="1" dirty="0" smtClean="0">
                <a:latin typeface="Traditional Arabic" pitchFamily="18" charset="-78"/>
                <a:cs typeface="Traditional Arabic" pitchFamily="18" charset="-78"/>
              </a:rPr>
              <a:t>Normalization</a:t>
            </a:r>
            <a:endParaRPr lang="en-US" sz="2800" b="1" dirty="0">
              <a:latin typeface="Traditional Arabic" pitchFamily="18" charset="-78"/>
              <a:cs typeface="Traditional Arabic" pitchFamily="18" charset="-78"/>
            </a:endParaRPr>
          </a:p>
          <a:p>
            <a:pPr algn="ctr" fontAlgn="auto">
              <a:spcAft>
                <a:spcPts val="0"/>
              </a:spcAft>
              <a:buFont typeface="Arial" pitchFamily="34" charset="0"/>
              <a:buNone/>
              <a:defRPr/>
            </a:pPr>
            <a:endParaRPr lang="en-US" sz="2800" b="1" dirty="0">
              <a:latin typeface="Traditional Arabic" pitchFamily="18" charset="-78"/>
              <a:cs typeface="Traditional Arabic" pitchFamily="18" charset="-78"/>
            </a:endParaRPr>
          </a:p>
        </p:txBody>
      </p:sp>
      <p:cxnSp>
        <p:nvCxnSpPr>
          <p:cNvPr id="5" name="Straight Connector 4"/>
          <p:cNvCxnSpPr/>
          <p:nvPr/>
        </p:nvCxnSpPr>
        <p:spPr>
          <a:xfrm>
            <a:off x="774700" y="2514600"/>
            <a:ext cx="8280400" cy="1588"/>
          </a:xfrm>
          <a:prstGeom prst="line">
            <a:avLst/>
          </a:prstGeom>
          <a:ln w="6350">
            <a:prstDash val="dash"/>
          </a:ln>
        </p:spPr>
        <p:style>
          <a:lnRef idx="1">
            <a:schemeClr val="accent1"/>
          </a:lnRef>
          <a:fillRef idx="0">
            <a:schemeClr val="accent1"/>
          </a:fillRef>
          <a:effectRef idx="0">
            <a:schemeClr val="accent1"/>
          </a:effectRef>
          <a:fontRef idx="minor">
            <a:schemeClr val="tx1"/>
          </a:fontRef>
        </p:style>
      </p:cxnSp>
      <p:pic>
        <p:nvPicPr>
          <p:cNvPr id="8" name="صورة 7" descr="it_logo.png"/>
          <p:cNvPicPr>
            <a:picLocks noChangeAspect="1"/>
          </p:cNvPicPr>
          <p:nvPr/>
        </p:nvPicPr>
        <p:blipFill>
          <a:blip r:embed="rId4"/>
          <a:stretch>
            <a:fillRect/>
          </a:stretch>
        </p:blipFill>
        <p:spPr>
          <a:xfrm>
            <a:off x="117475" y="115888"/>
            <a:ext cx="1819275" cy="1441450"/>
          </a:xfrm>
          <a:prstGeom prst="rect">
            <a:avLst/>
          </a:prstGeom>
          <a:ln>
            <a:noFill/>
          </a:ln>
          <a:effectLst>
            <a:outerShdw blurRad="292100" dist="139700" dir="2700000" algn="tl" rotWithShape="0">
              <a:srgbClr val="333333">
                <a:alpha val="65000"/>
              </a:srgbClr>
            </a:outerShdw>
          </a:effectLst>
        </p:spPr>
      </p:pic>
      <p:pic>
        <p:nvPicPr>
          <p:cNvPr id="9" name="صورة 8" descr="uni_logo.png"/>
          <p:cNvPicPr>
            <a:picLocks noChangeAspect="1"/>
          </p:cNvPicPr>
          <p:nvPr/>
        </p:nvPicPr>
        <p:blipFill>
          <a:blip r:embed="rId5"/>
          <a:stretch>
            <a:fillRect/>
          </a:stretch>
        </p:blipFill>
        <p:spPr>
          <a:xfrm>
            <a:off x="7059613" y="115888"/>
            <a:ext cx="2724150" cy="2122487"/>
          </a:xfrm>
          <a:prstGeom prst="rect">
            <a:avLst/>
          </a:prstGeom>
          <a:ln>
            <a:noFill/>
          </a:ln>
          <a:effectLst>
            <a:outerShdw blurRad="292100" dist="139700" dir="2700000" algn="tl" rotWithShape="0">
              <a:srgbClr val="333333">
                <a:alpha val="65000"/>
              </a:srgbClr>
            </a:outerShdw>
          </a:effectLst>
        </p:spPr>
      </p:pic>
      <p:pic>
        <p:nvPicPr>
          <p:cNvPr id="5127" name="~PP73114.WAV">
            <a:hlinkClick r:id="" action="ppaction://media"/>
          </p:cNvPr>
          <p:cNvPicPr>
            <a:picLocks noRot="1" noChangeAspect="1" noChangeArrowheads="1"/>
          </p:cNvPicPr>
          <p:nvPr>
            <a:wavAudioFile r:embed="rId1" name="~PP734.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2417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1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الأولى </a:t>
            </a:r>
            <a:r>
              <a:rPr lang="en-US" sz="3200" b="1">
                <a:solidFill>
                  <a:srgbClr val="0000CC"/>
                </a:solidFill>
                <a:latin typeface="Traditional Arabic" pitchFamily="2" charset="-78"/>
                <a:cs typeface="Traditional Arabic" pitchFamily="2" charset="-78"/>
              </a:rPr>
              <a:t>First Normal Form 1NF</a:t>
            </a:r>
          </a:p>
        </p:txBody>
      </p:sp>
      <p:sp>
        <p:nvSpPr>
          <p:cNvPr id="45059" name="Rectangle 1"/>
          <p:cNvSpPr>
            <a:spLocks noChangeArrowheads="1"/>
          </p:cNvSpPr>
          <p:nvPr/>
        </p:nvSpPr>
        <p:spPr bwMode="auto">
          <a:xfrm>
            <a:off x="641350" y="787400"/>
            <a:ext cx="884872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الشكل يظهر الجدول </a:t>
            </a:r>
            <a:r>
              <a:rPr lang="ar-SA" sz="2400" b="1">
                <a:latin typeface="Traditional Arabic" pitchFamily="2" charset="-78"/>
                <a:cs typeface="Traditional Arabic" pitchFamily="2" charset="-78"/>
              </a:rPr>
              <a:t>ايجار زبون </a:t>
            </a:r>
            <a:r>
              <a:rPr lang="ar-SA" sz="2400">
                <a:latin typeface="Traditional Arabic" pitchFamily="2" charset="-78"/>
                <a:cs typeface="Traditional Arabic" pitchFamily="2" charset="-78"/>
              </a:rPr>
              <a:t>في صيغة التطبيع الأولى </a:t>
            </a:r>
            <a:r>
              <a:rPr lang="en-US" sz="2400">
                <a:latin typeface="Traditional Arabic" pitchFamily="2" charset="-78"/>
                <a:cs typeface="Traditional Arabic" pitchFamily="2" charset="-78"/>
              </a:rPr>
              <a:t>NF</a:t>
            </a:r>
            <a:r>
              <a:rPr lang="ar-SA" sz="2400">
                <a:latin typeface="Traditional Arabic" pitchFamily="2" charset="-78"/>
                <a:cs typeface="Traditional Arabic" pitchFamily="2" charset="-78"/>
              </a:rPr>
              <a:t>1. </a:t>
            </a:r>
          </a:p>
          <a:p>
            <a:pPr algn="just" rtl="1"/>
            <a:r>
              <a:rPr lang="ar-SA" sz="2400">
                <a:latin typeface="Traditional Arabic" pitchFamily="2" charset="-78"/>
                <a:cs typeface="Traditional Arabic" pitchFamily="2" charset="-78"/>
              </a:rPr>
              <a:t>نستخدم الإعتمادية الوظيفية للجدول إيجار زبون في الشكل لتحديد المفاتيح المرشحة وهي كالتالي:</a:t>
            </a:r>
            <a:endParaRPr lang="en-US" sz="2400">
              <a:latin typeface="Traditional Arabic" pitchFamily="2" charset="-78"/>
              <a:cs typeface="Traditional Arabic" pitchFamily="2" charset="-78"/>
            </a:endParaRPr>
          </a:p>
          <a:p>
            <a:pPr algn="just" rtl="1"/>
            <a:r>
              <a:rPr lang="ar-SA" sz="2400" b="1">
                <a:latin typeface="Traditional Arabic" pitchFamily="2" charset="-78"/>
                <a:cs typeface="Traditional Arabic" pitchFamily="2" charset="-78"/>
              </a:rPr>
              <a:t>رقم الزبون</a:t>
            </a:r>
            <a:r>
              <a:rPr lang="ar-SA" sz="2400">
                <a:latin typeface="Traditional Arabic" pitchFamily="2" charset="-78"/>
                <a:cs typeface="Traditional Arabic" pitchFamily="2" charset="-78"/>
              </a:rPr>
              <a:t> ® يحدد اسم الزبون.</a:t>
            </a:r>
            <a:endParaRPr lang="en-US" sz="2400">
              <a:latin typeface="Traditional Arabic" pitchFamily="2" charset="-78"/>
              <a:cs typeface="Traditional Arabic" pitchFamily="2" charset="-78"/>
            </a:endParaRPr>
          </a:p>
          <a:p>
            <a:pPr algn="just" rtl="1"/>
            <a:r>
              <a:rPr lang="ar-SA" sz="2400" b="1">
                <a:latin typeface="Traditional Arabic" pitchFamily="2" charset="-78"/>
                <a:cs typeface="Traditional Arabic" pitchFamily="2" charset="-78"/>
              </a:rPr>
              <a:t>رقم الملكية</a:t>
            </a:r>
            <a:r>
              <a:rPr lang="ar-SA" sz="2400">
                <a:latin typeface="Traditional Arabic" pitchFamily="2" charset="-78"/>
                <a:cs typeface="Traditional Arabic" pitchFamily="2" charset="-78"/>
              </a:rPr>
              <a:t> ® يحدد عنوان الملكية والإيجار الشهر ورقم مالك العقار واسم مالك العقار.</a:t>
            </a:r>
            <a:endParaRPr lang="en-US" sz="2400">
              <a:latin typeface="Traditional Arabic" pitchFamily="2" charset="-78"/>
              <a:cs typeface="Traditional Arabic" pitchFamily="2" charset="-78"/>
            </a:endParaRPr>
          </a:p>
          <a:p>
            <a:pPr algn="just" rtl="1"/>
            <a:r>
              <a:rPr lang="ar-SA" sz="2400" b="1">
                <a:latin typeface="Traditional Arabic" pitchFamily="2" charset="-78"/>
                <a:cs typeface="Traditional Arabic" pitchFamily="2" charset="-78"/>
              </a:rPr>
              <a:t>رقم الزبون ورقم الملكية</a:t>
            </a:r>
            <a:r>
              <a:rPr lang="ar-SA" sz="2400">
                <a:latin typeface="Traditional Arabic" pitchFamily="2" charset="-78"/>
                <a:cs typeface="Traditional Arabic" pitchFamily="2" charset="-78"/>
              </a:rPr>
              <a:t> ® يحددان تاريخ التأجير وتاريخ النهاية.</a:t>
            </a:r>
            <a:endParaRPr lang="en-US" sz="2400">
              <a:latin typeface="Traditional Arabic" pitchFamily="2" charset="-78"/>
              <a:cs typeface="Traditional Arabic" pitchFamily="2" charset="-78"/>
            </a:endParaRPr>
          </a:p>
          <a:p>
            <a:pPr algn="just" rtl="1"/>
            <a:r>
              <a:rPr lang="ar-SA" sz="2400" b="1">
                <a:latin typeface="Traditional Arabic" pitchFamily="2" charset="-78"/>
                <a:cs typeface="Traditional Arabic" pitchFamily="2" charset="-78"/>
              </a:rPr>
              <a:t>رقم مالك العقار</a:t>
            </a:r>
            <a:r>
              <a:rPr lang="ar-SA" sz="2400">
                <a:latin typeface="Traditional Arabic" pitchFamily="2" charset="-78"/>
                <a:cs typeface="Traditional Arabic" pitchFamily="2" charset="-78"/>
              </a:rPr>
              <a:t> ® يحدد اسم مالك العقار.</a:t>
            </a:r>
            <a:endParaRPr lang="en-US" sz="2400">
              <a:latin typeface="Traditional Arabic" pitchFamily="2" charset="-78"/>
              <a:cs typeface="Traditional Arabic" pitchFamily="2" charset="-78"/>
            </a:endParaRPr>
          </a:p>
        </p:txBody>
      </p:sp>
      <p:pic>
        <p:nvPicPr>
          <p:cNvPr id="45060"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849313"/>
            <a:ext cx="7489825"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5"/>
          <p:cNvSpPr txBox="1">
            <a:spLocks noChangeArrowheads="1"/>
          </p:cNvSpPr>
          <p:nvPr/>
        </p:nvSpPr>
        <p:spPr bwMode="auto">
          <a:xfrm>
            <a:off x="3411538" y="2781300"/>
            <a:ext cx="893762" cy="2143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pic>
        <p:nvPicPr>
          <p:cNvPr id="45062" name="~PP23223.WAV">
            <a:hlinkClick r:id="" action="ppaction://media"/>
          </p:cNvPr>
          <p:cNvPicPr>
            <a:picLocks noRot="1" noChangeAspect="1" noChangeArrowheads="1"/>
          </p:cNvPicPr>
          <p:nvPr>
            <a:wavAudioFile r:embed="rId1" name="~PP2829.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50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506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الأولى </a:t>
            </a:r>
            <a:r>
              <a:rPr lang="en-US" sz="3200" b="1">
                <a:solidFill>
                  <a:srgbClr val="0000CC"/>
                </a:solidFill>
                <a:latin typeface="Traditional Arabic" pitchFamily="2" charset="-78"/>
                <a:cs typeface="Traditional Arabic" pitchFamily="2" charset="-78"/>
              </a:rPr>
              <a:t>First Normal Form 1NF</a:t>
            </a:r>
          </a:p>
        </p:txBody>
      </p:sp>
      <p:sp>
        <p:nvSpPr>
          <p:cNvPr id="22530" name="Rectangle 1"/>
          <p:cNvSpPr>
            <a:spLocks noChangeArrowheads="1"/>
          </p:cNvSpPr>
          <p:nvPr/>
        </p:nvSpPr>
        <p:spPr bwMode="auto">
          <a:xfrm>
            <a:off x="641350" y="787400"/>
            <a:ext cx="8848725"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بمساعدة الإعتمادية الوظيفية السابقة للجدول إيجار زبون نختار المفتاح الرئيسي </a:t>
            </a:r>
            <a:r>
              <a:rPr lang="en-US" sz="2400">
                <a:latin typeface="Traditional Arabic" pitchFamily="2" charset="-78"/>
                <a:cs typeface="Traditional Arabic" pitchFamily="2" charset="-78"/>
              </a:rPr>
              <a:t>Primary Key</a:t>
            </a:r>
            <a:r>
              <a:rPr lang="ar-SA" sz="2400">
                <a:latin typeface="Traditional Arabic" pitchFamily="2" charset="-78"/>
                <a:cs typeface="Traditional Arabic" pitchFamily="2" charset="-78"/>
              </a:rPr>
              <a:t> من المفاتيح المرشحة </a:t>
            </a:r>
            <a:r>
              <a:rPr lang="en-US" sz="2400">
                <a:latin typeface="Traditional Arabic" pitchFamily="2" charset="-78"/>
                <a:cs typeface="Traditional Arabic" pitchFamily="2" charset="-78"/>
              </a:rPr>
              <a:t>Candidate Keys</a:t>
            </a:r>
            <a:r>
              <a:rPr lang="ar-SA" sz="2400">
                <a:latin typeface="Traditional Arabic" pitchFamily="2" charset="-78"/>
                <a:cs typeface="Traditional Arabic" pitchFamily="2" charset="-78"/>
              </a:rPr>
              <a:t> وهي عبارة عن مفاتيح مركبة </a:t>
            </a:r>
            <a:r>
              <a:rPr lang="en-US" sz="2400">
                <a:latin typeface="Traditional Arabic" pitchFamily="2" charset="-78"/>
                <a:cs typeface="Traditional Arabic" pitchFamily="2" charset="-78"/>
              </a:rPr>
              <a:t>Composite Keys </a:t>
            </a:r>
            <a:r>
              <a:rPr lang="ar-SA" sz="2400">
                <a:latin typeface="Traditional Arabic" pitchFamily="2" charset="-78"/>
                <a:cs typeface="Traditional Arabic" pitchFamily="2" charset="-78"/>
              </a:rPr>
              <a:t> تتمثل في (رقم الزبون، رقم الملكية).</a:t>
            </a:r>
          </a:p>
          <a:p>
            <a:pPr algn="just" rtl="1"/>
            <a:r>
              <a:rPr lang="ar-SA" sz="2400">
                <a:latin typeface="Traditional Arabic" pitchFamily="2" charset="-78"/>
                <a:cs typeface="Traditional Arabic" pitchFamily="2" charset="-78"/>
              </a:rPr>
              <a:t> نختار </a:t>
            </a:r>
            <a:r>
              <a:rPr lang="ar-SA" sz="2400" b="1">
                <a:latin typeface="Traditional Arabic" pitchFamily="2" charset="-78"/>
                <a:cs typeface="Traditional Arabic" pitchFamily="2" charset="-78"/>
              </a:rPr>
              <a:t>(رقم الزبون، رقم الملكية) </a:t>
            </a:r>
            <a:r>
              <a:rPr lang="ar-SA" sz="2400">
                <a:latin typeface="Traditional Arabic" pitchFamily="2" charset="-78"/>
                <a:cs typeface="Traditional Arabic" pitchFamily="2" charset="-78"/>
              </a:rPr>
              <a:t>كمفتاح رئيسي </a:t>
            </a:r>
            <a:r>
              <a:rPr lang="en-US" sz="2400">
                <a:latin typeface="Traditional Arabic" pitchFamily="2" charset="-78"/>
                <a:cs typeface="Traditional Arabic" pitchFamily="2" charset="-78"/>
              </a:rPr>
              <a:t>Primary Key</a:t>
            </a:r>
            <a:r>
              <a:rPr lang="ar-SA" sz="2400">
                <a:latin typeface="Traditional Arabic" pitchFamily="2" charset="-78"/>
                <a:cs typeface="Traditional Arabic" pitchFamily="2" charset="-78"/>
              </a:rPr>
              <a:t> للجدول إيجار زبون.</a:t>
            </a:r>
          </a:p>
          <a:p>
            <a:pPr algn="just" rtl="1"/>
            <a:r>
              <a:rPr lang="ar-SA" sz="2400">
                <a:latin typeface="Traditional Arabic" pitchFamily="2" charset="-78"/>
                <a:cs typeface="Traditional Arabic" pitchFamily="2" charset="-78"/>
              </a:rPr>
              <a:t>نفترض أن الخاصية تاريخ النهاية ليست مناسبة لتكون مفتاح مرشح لأنها قد تحتوي على قيم خالية.</a:t>
            </a:r>
            <a:endParaRPr lang="en-US" sz="2400">
              <a:latin typeface="Traditional Arabic" pitchFamily="2" charset="-78"/>
              <a:cs typeface="Traditional Arabic" pitchFamily="2" charset="-78"/>
            </a:endParaRPr>
          </a:p>
        </p:txBody>
      </p:sp>
      <p:pic>
        <p:nvPicPr>
          <p:cNvPr id="2253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9313" y="974725"/>
            <a:ext cx="8247062"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 Box 5"/>
          <p:cNvSpPr txBox="1">
            <a:spLocks noChangeArrowheads="1"/>
          </p:cNvSpPr>
          <p:nvPr/>
        </p:nvSpPr>
        <p:spPr bwMode="auto">
          <a:xfrm>
            <a:off x="3152775" y="3141663"/>
            <a:ext cx="936625" cy="214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pic>
        <p:nvPicPr>
          <p:cNvPr id="22534" name="~PP63239.WAV">
            <a:hlinkClick r:id="" action="ppaction://media"/>
          </p:cNvPr>
          <p:cNvPicPr>
            <a:picLocks noRot="1" noChangeAspect="1" noChangeArrowheads="1"/>
          </p:cNvPicPr>
          <p:nvPr>
            <a:wavAudioFile r:embed="rId1" name="~PP600.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25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253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الثانية </a:t>
            </a:r>
            <a:r>
              <a:rPr lang="en-US" sz="3200" b="1">
                <a:solidFill>
                  <a:srgbClr val="0000CC"/>
                </a:solidFill>
                <a:latin typeface="Traditional Arabic" pitchFamily="2" charset="-78"/>
                <a:cs typeface="Traditional Arabic" pitchFamily="2" charset="-78"/>
              </a:rPr>
              <a:t>Second Normal Form 2NF</a:t>
            </a:r>
          </a:p>
        </p:txBody>
      </p:sp>
      <p:sp>
        <p:nvSpPr>
          <p:cNvPr id="24578" name="Rectangle 1"/>
          <p:cNvSpPr>
            <a:spLocks noChangeArrowheads="1"/>
          </p:cNvSpPr>
          <p:nvPr/>
        </p:nvSpPr>
        <p:spPr bwMode="auto">
          <a:xfrm>
            <a:off x="641350" y="787400"/>
            <a:ext cx="884872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r>
              <a:rPr lang="ar-SA" sz="2400" dirty="0">
                <a:latin typeface="Traditional Arabic" pitchFamily="2" charset="-78"/>
                <a:cs typeface="Traditional Arabic" pitchFamily="2" charset="-78"/>
              </a:rPr>
              <a:t>نستخدم فيها الإعتمادية الوظيفية الكلية</a:t>
            </a:r>
            <a:r>
              <a:rPr lang="en-US" sz="2400" dirty="0">
                <a:latin typeface="Traditional Arabic" pitchFamily="2" charset="-78"/>
                <a:cs typeface="Traditional Arabic" pitchFamily="2" charset="-78"/>
              </a:rPr>
              <a:t>Full Functional Dependency </a:t>
            </a:r>
            <a:r>
              <a:rPr lang="ar-SA" sz="2400" dirty="0">
                <a:latin typeface="Traditional Arabic" pitchFamily="2" charset="-78"/>
                <a:cs typeface="Traditional Arabic" pitchFamily="2" charset="-78"/>
              </a:rPr>
              <a:t>، في هذه الصيغة الثانية يجب أن يكون الجدول موجود في صيغة التطبيع الأولى (أي لا يحتوي الجدول على مجموعة متكررة)، ولا يحتوي الجدول على أي اعتمادية جزئية معتمد على المفتاح الرئيسي.</a:t>
            </a:r>
          </a:p>
          <a:p>
            <a:pPr algn="just" rtl="1"/>
            <a:endParaRPr lang="ar-SA" sz="2400" dirty="0">
              <a:latin typeface="Traditional Arabic" pitchFamily="2" charset="-78"/>
              <a:cs typeface="Traditional Arabic" pitchFamily="2" charset="-78"/>
            </a:endParaRPr>
          </a:p>
          <a:p>
            <a:pPr algn="just" rtl="1"/>
            <a:r>
              <a:rPr lang="ar-SA" sz="2400" dirty="0">
                <a:latin typeface="Traditional Arabic" pitchFamily="2" charset="-78"/>
                <a:cs typeface="Traditional Arabic" pitchFamily="2" charset="-78"/>
              </a:rPr>
              <a:t>لكي يتم تحويل الجدول من </a:t>
            </a:r>
            <a:r>
              <a:rPr lang="en-US" sz="2400" dirty="0">
                <a:latin typeface="Traditional Arabic" pitchFamily="2" charset="-78"/>
                <a:cs typeface="Traditional Arabic" pitchFamily="2" charset="-78"/>
              </a:rPr>
              <a:t>NF</a:t>
            </a:r>
            <a:r>
              <a:rPr lang="ar-SA" sz="2400" dirty="0">
                <a:latin typeface="Traditional Arabic" pitchFamily="2" charset="-78"/>
                <a:cs typeface="Traditional Arabic" pitchFamily="2" charset="-78"/>
              </a:rPr>
              <a:t>1 إلى </a:t>
            </a:r>
            <a:r>
              <a:rPr lang="en-US" sz="2400" dirty="0">
                <a:latin typeface="Traditional Arabic" pitchFamily="2" charset="-78"/>
                <a:cs typeface="Traditional Arabic" pitchFamily="2" charset="-78"/>
              </a:rPr>
              <a:t>NF</a:t>
            </a:r>
            <a:r>
              <a:rPr lang="ar-SA" sz="2400" dirty="0">
                <a:latin typeface="Traditional Arabic" pitchFamily="2" charset="-78"/>
                <a:cs typeface="Traditional Arabic" pitchFamily="2" charset="-78"/>
              </a:rPr>
              <a:t>2 يتم إزالة الإعتمادية الجزئية. في حالة وجود خاصية معتمدا جزئيا على خاصية المفتاح الرئيسي تتم إزالتها من الجدول ووضعها في جدول جديدة مع نسخة من خاصية المفتاح المحددة لها.</a:t>
            </a:r>
            <a:endParaRPr lang="en-US" sz="2400" dirty="0">
              <a:latin typeface="Traditional Arabic" pitchFamily="2" charset="-78"/>
              <a:cs typeface="Traditional Arabic" pitchFamily="2" charset="-78"/>
            </a:endParaRPr>
          </a:p>
        </p:txBody>
      </p:sp>
      <p:pic>
        <p:nvPicPr>
          <p:cNvPr id="2457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9313" y="974725"/>
            <a:ext cx="8247062"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Line 6"/>
          <p:cNvSpPr>
            <a:spLocks noChangeShapeType="1"/>
          </p:cNvSpPr>
          <p:nvPr/>
        </p:nvSpPr>
        <p:spPr bwMode="auto">
          <a:xfrm flipH="1">
            <a:off x="8489950" y="15573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3" name="Line 7"/>
          <p:cNvSpPr>
            <a:spLocks noChangeShapeType="1"/>
          </p:cNvSpPr>
          <p:nvPr/>
        </p:nvSpPr>
        <p:spPr bwMode="auto">
          <a:xfrm flipH="1">
            <a:off x="6953250" y="15573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4" name="Line 8"/>
          <p:cNvSpPr>
            <a:spLocks noChangeShapeType="1"/>
          </p:cNvSpPr>
          <p:nvPr/>
        </p:nvSpPr>
        <p:spPr bwMode="auto">
          <a:xfrm flipH="1">
            <a:off x="8482013" y="15573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5" name="Line 9"/>
          <p:cNvSpPr>
            <a:spLocks noChangeShapeType="1"/>
          </p:cNvSpPr>
          <p:nvPr/>
        </p:nvSpPr>
        <p:spPr bwMode="auto">
          <a:xfrm flipH="1">
            <a:off x="6969125" y="15573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6" name="Line 10"/>
          <p:cNvSpPr>
            <a:spLocks noChangeShapeType="1"/>
          </p:cNvSpPr>
          <p:nvPr/>
        </p:nvSpPr>
        <p:spPr bwMode="auto">
          <a:xfrm flipH="1">
            <a:off x="8497888" y="15573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7" name="Text Box 11"/>
          <p:cNvSpPr txBox="1">
            <a:spLocks noChangeArrowheads="1"/>
          </p:cNvSpPr>
          <p:nvPr/>
        </p:nvSpPr>
        <p:spPr bwMode="auto">
          <a:xfrm>
            <a:off x="3152775" y="3141663"/>
            <a:ext cx="936625" cy="214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pic>
        <p:nvPicPr>
          <p:cNvPr id="24588" name="~PP33239.WAV">
            <a:hlinkClick r:id="" action="ppaction://media"/>
          </p:cNvPr>
          <p:cNvPicPr>
            <a:picLocks noRot="1" noChangeAspect="1" noChangeArrowheads="1"/>
          </p:cNvPicPr>
          <p:nvPr>
            <a:wavAudioFile r:embed="rId1" name="~PP3454.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45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458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الثانية </a:t>
            </a:r>
            <a:r>
              <a:rPr lang="en-US" sz="3200" b="1">
                <a:solidFill>
                  <a:srgbClr val="0000CC"/>
                </a:solidFill>
                <a:latin typeface="Traditional Arabic" pitchFamily="2" charset="-78"/>
                <a:cs typeface="Traditional Arabic" pitchFamily="2" charset="-78"/>
              </a:rPr>
              <a:t>Second Normal Form 2NF</a:t>
            </a:r>
          </a:p>
        </p:txBody>
      </p:sp>
      <p:sp>
        <p:nvSpPr>
          <p:cNvPr id="26626" name="Rectangle 1"/>
          <p:cNvSpPr>
            <a:spLocks noChangeArrowheads="1"/>
          </p:cNvSpPr>
          <p:nvPr/>
        </p:nvSpPr>
        <p:spPr bwMode="auto">
          <a:xfrm>
            <a:off x="641350" y="787400"/>
            <a:ext cx="8848725" cy="600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باستخدام الإعتماديات الوظيفية، نبدأ تطبيق التطبيع على جدول </a:t>
            </a:r>
            <a:r>
              <a:rPr lang="ar-SA" sz="2400" b="1">
                <a:latin typeface="Traditional Arabic" pitchFamily="2" charset="-78"/>
                <a:cs typeface="Traditional Arabic" pitchFamily="2" charset="-78"/>
              </a:rPr>
              <a:t>إيجار زبون</a:t>
            </a:r>
            <a:r>
              <a:rPr lang="ar-SA" sz="2400">
                <a:latin typeface="Traditional Arabic" pitchFamily="2" charset="-78"/>
                <a:cs typeface="Traditional Arabic" pitchFamily="2" charset="-78"/>
              </a:rPr>
              <a:t>، بالبحث عن وجود أي اعتمادية وظيفية جزئية على المفتاح الرئيسي (</a:t>
            </a:r>
            <a:r>
              <a:rPr lang="ar-SA" sz="2400" b="1">
                <a:latin typeface="Traditional Arabic" pitchFamily="2" charset="-78"/>
                <a:cs typeface="Traditional Arabic" pitchFamily="2" charset="-78"/>
              </a:rPr>
              <a:t>رقم الزبون ورقم الملكية</a:t>
            </a:r>
            <a:r>
              <a:rPr lang="ar-SA" sz="2400">
                <a:latin typeface="Traditional Arabic" pitchFamily="2" charset="-78"/>
                <a:cs typeface="Traditional Arabic" pitchFamily="2" charset="-78"/>
              </a:rPr>
              <a:t>). نلاحظ أن خاصية اسم الزبون تعتمد جزئيا على المفتاح الرئيسي، بمعنى آخر، خاصية رقم الزبون فقط هي التي تحدد اسم الزبون. الخصائص عنوان الملكية والإيجار الشهر ورقم مالك العقار واسم مالك العقار تعتمد جزئيا على المفتاح الرئيسي على الخاصية رقم الملكية فقط. تعتمد الخاصيتان بداية تاريخ التأجير وتاريخ النهاية بشكل كامل على المفتاح الرئيسي المركب (</a:t>
            </a:r>
            <a:r>
              <a:rPr lang="ar-SA" sz="2400" b="1">
                <a:latin typeface="Traditional Arabic" pitchFamily="2" charset="-78"/>
                <a:cs typeface="Traditional Arabic" pitchFamily="2" charset="-78"/>
              </a:rPr>
              <a:t>رقم الزبون ورقم الملكية</a:t>
            </a:r>
            <a:r>
              <a:rPr lang="ar-SA" sz="2400">
                <a:latin typeface="Traditional Arabic" pitchFamily="2" charset="-78"/>
                <a:cs typeface="Traditional Arabic" pitchFamily="2" charset="-78"/>
              </a:rPr>
              <a:t>).</a:t>
            </a:r>
            <a:endParaRPr lang="en-US" sz="24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وبالتالي تتم إزالة الخصائص التي تعتمد جزئيا على المفتاح الرئيسي إلى جدول جديد مع ابقاء نسخة من جزء المفتاح الرئيسي الذي تعتمد عليه وظيفيا في الجدول الأصلي.</a:t>
            </a:r>
          </a:p>
        </p:txBody>
      </p:sp>
      <p:pic>
        <p:nvPicPr>
          <p:cNvPr id="26627"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9313" y="974725"/>
            <a:ext cx="8247062"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Line 5"/>
          <p:cNvSpPr>
            <a:spLocks noChangeShapeType="1"/>
          </p:cNvSpPr>
          <p:nvPr/>
        </p:nvSpPr>
        <p:spPr bwMode="auto">
          <a:xfrm flipH="1">
            <a:off x="6969125" y="15573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0" name="Line 6"/>
          <p:cNvSpPr>
            <a:spLocks noChangeShapeType="1"/>
          </p:cNvSpPr>
          <p:nvPr/>
        </p:nvSpPr>
        <p:spPr bwMode="auto">
          <a:xfrm flipH="1">
            <a:off x="8497888" y="15573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31" name="Text Box 7"/>
          <p:cNvSpPr txBox="1">
            <a:spLocks noChangeArrowheads="1"/>
          </p:cNvSpPr>
          <p:nvPr/>
        </p:nvSpPr>
        <p:spPr bwMode="auto">
          <a:xfrm>
            <a:off x="3152775" y="3141663"/>
            <a:ext cx="936625" cy="214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pic>
        <p:nvPicPr>
          <p:cNvPr id="26632" name="~PP23255.WAV">
            <a:hlinkClick r:id="" action="ppaction://media"/>
          </p:cNvPr>
          <p:cNvPicPr>
            <a:picLocks noRot="1" noChangeAspect="1" noChangeArrowheads="1"/>
          </p:cNvPicPr>
          <p:nvPr>
            <a:wavAudioFile r:embed="rId1" name="~PP2635.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66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663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الثانية </a:t>
            </a:r>
            <a:r>
              <a:rPr lang="en-US" sz="3200" b="1">
                <a:solidFill>
                  <a:srgbClr val="0000CC"/>
                </a:solidFill>
                <a:latin typeface="Traditional Arabic" pitchFamily="2" charset="-78"/>
                <a:cs typeface="Traditional Arabic" pitchFamily="2" charset="-78"/>
              </a:rPr>
              <a:t>Second Normal Form 2NF</a:t>
            </a:r>
          </a:p>
        </p:txBody>
      </p:sp>
      <p:sp>
        <p:nvSpPr>
          <p:cNvPr id="28674" name="Rectangle 1"/>
          <p:cNvSpPr>
            <a:spLocks noChangeArrowheads="1"/>
          </p:cNvSpPr>
          <p:nvPr/>
        </p:nvSpPr>
        <p:spPr bwMode="auto">
          <a:xfrm>
            <a:off x="641350" y="787400"/>
            <a:ext cx="884872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الجداول الجديدة الناتجة لها الشكل التالي:</a:t>
            </a:r>
            <a:endParaRPr lang="en-US" sz="2400">
              <a:latin typeface="Traditional Arabic" pitchFamily="2" charset="-78"/>
              <a:cs typeface="Traditional Arabic" pitchFamily="2" charset="-78"/>
            </a:endParaRPr>
          </a:p>
          <a:p>
            <a:pPr algn="just" rtl="1"/>
            <a:r>
              <a:rPr lang="ar-SA" sz="2400" b="1">
                <a:latin typeface="Traditional Arabic" pitchFamily="2" charset="-78"/>
                <a:cs typeface="Traditional Arabic" pitchFamily="2" charset="-78"/>
              </a:rPr>
              <a:t>جدول الزبون </a:t>
            </a:r>
            <a:r>
              <a:rPr lang="ar-SA" sz="2400">
                <a:latin typeface="Traditional Arabic" pitchFamily="2" charset="-78"/>
                <a:cs typeface="Traditional Arabic" pitchFamily="2" charset="-78"/>
              </a:rPr>
              <a:t>(</a:t>
            </a:r>
            <a:r>
              <a:rPr lang="ar-SA" sz="2400" u="sng">
                <a:latin typeface="Traditional Arabic" pitchFamily="2" charset="-78"/>
                <a:cs typeface="Traditional Arabic" pitchFamily="2" charset="-78"/>
              </a:rPr>
              <a:t>رقم الزبون</a:t>
            </a:r>
            <a:r>
              <a:rPr lang="ar-SA" sz="2400">
                <a:latin typeface="Traditional Arabic" pitchFamily="2" charset="-78"/>
                <a:cs typeface="Traditional Arabic" pitchFamily="2" charset="-78"/>
              </a:rPr>
              <a:t>، اسم الزبون)</a:t>
            </a:r>
            <a:endParaRPr lang="en-US" sz="2400">
              <a:latin typeface="Traditional Arabic" pitchFamily="2" charset="-78"/>
              <a:cs typeface="Traditional Arabic" pitchFamily="2" charset="-78"/>
            </a:endParaRPr>
          </a:p>
          <a:p>
            <a:pPr algn="just" rtl="1"/>
            <a:r>
              <a:rPr lang="ar-SA" sz="2400" b="1">
                <a:latin typeface="Traditional Arabic" pitchFamily="2" charset="-78"/>
                <a:cs typeface="Traditional Arabic" pitchFamily="2" charset="-78"/>
              </a:rPr>
              <a:t>جدول الملكية </a:t>
            </a:r>
            <a:r>
              <a:rPr lang="ar-SA" sz="2400">
                <a:latin typeface="Traditional Arabic" pitchFamily="2" charset="-78"/>
                <a:cs typeface="Traditional Arabic" pitchFamily="2" charset="-78"/>
              </a:rPr>
              <a:t>(</a:t>
            </a:r>
            <a:r>
              <a:rPr lang="ar-SA" sz="2400" u="sng">
                <a:latin typeface="Traditional Arabic" pitchFamily="2" charset="-78"/>
                <a:cs typeface="Traditional Arabic" pitchFamily="2" charset="-78"/>
              </a:rPr>
              <a:t>رقم الملكية</a:t>
            </a:r>
            <a:r>
              <a:rPr lang="ar-SA" sz="2400">
                <a:latin typeface="Traditional Arabic" pitchFamily="2" charset="-78"/>
                <a:cs typeface="Traditional Arabic" pitchFamily="2" charset="-78"/>
              </a:rPr>
              <a:t>، عنوان الملكية، الإيجار الشهري، رقم مالك العقار، اسم مالك العقار)</a:t>
            </a:r>
            <a:endParaRPr lang="en-US" sz="2400">
              <a:latin typeface="Traditional Arabic" pitchFamily="2" charset="-78"/>
              <a:cs typeface="Traditional Arabic" pitchFamily="2" charset="-78"/>
            </a:endParaRPr>
          </a:p>
          <a:p>
            <a:pPr algn="just" rtl="1"/>
            <a:r>
              <a:rPr lang="ar-SA" sz="2400" b="1">
                <a:latin typeface="Traditional Arabic" pitchFamily="2" charset="-78"/>
                <a:cs typeface="Traditional Arabic" pitchFamily="2" charset="-78"/>
              </a:rPr>
              <a:t>جدول التأجير </a:t>
            </a:r>
            <a:r>
              <a:rPr lang="ar-SA" sz="2400">
                <a:latin typeface="Traditional Arabic" pitchFamily="2" charset="-78"/>
                <a:cs typeface="Traditional Arabic" pitchFamily="2" charset="-78"/>
              </a:rPr>
              <a:t>(</a:t>
            </a:r>
            <a:r>
              <a:rPr lang="ar-SA" sz="2400" u="sng">
                <a:latin typeface="Traditional Arabic" pitchFamily="2" charset="-78"/>
                <a:cs typeface="Traditional Arabic" pitchFamily="2" charset="-78"/>
              </a:rPr>
              <a:t>رقم الزبون، رقم الملكية</a:t>
            </a:r>
            <a:r>
              <a:rPr lang="ar-SA" sz="2400">
                <a:latin typeface="Traditional Arabic" pitchFamily="2" charset="-78"/>
                <a:cs typeface="Traditional Arabic" pitchFamily="2" charset="-78"/>
              </a:rPr>
              <a:t>، تاريخ التأجير، تاريخ النهاية).</a:t>
            </a:r>
          </a:p>
        </p:txBody>
      </p:sp>
      <p:pic>
        <p:nvPicPr>
          <p:cNvPr id="2867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8450" y="836613"/>
            <a:ext cx="6773863"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3"/>
          <p:cNvPicPr>
            <a:picLocks noChangeAspect="1"/>
          </p:cNvPicPr>
          <p:nvPr/>
        </p:nvPicPr>
        <p:blipFill>
          <a:blip r:embed="rId5">
            <a:extLst>
              <a:ext uri="{28A0092B-C50C-407E-A947-70E740481C1C}">
                <a14:useLocalDpi xmlns:a14="http://schemas.microsoft.com/office/drawing/2010/main" val="0"/>
              </a:ext>
            </a:extLst>
          </a:blip>
          <a:srcRect r="33664" b="41341"/>
          <a:stretch>
            <a:fillRect/>
          </a:stretch>
        </p:blipFill>
        <p:spPr bwMode="auto">
          <a:xfrm>
            <a:off x="422275" y="4762500"/>
            <a:ext cx="3017838"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p:cNvPicPr>
            <a:picLocks noChangeAspect="1"/>
          </p:cNvPicPr>
          <p:nvPr/>
        </p:nvPicPr>
        <p:blipFill>
          <a:blip r:embed="rId5">
            <a:extLst>
              <a:ext uri="{28A0092B-C50C-407E-A947-70E740481C1C}">
                <a14:useLocalDpi xmlns:a14="http://schemas.microsoft.com/office/drawing/2010/main" val="0"/>
              </a:ext>
            </a:extLst>
          </a:blip>
          <a:srcRect l="66534" b="63660"/>
          <a:stretch>
            <a:fillRect/>
          </a:stretch>
        </p:blipFill>
        <p:spPr bwMode="auto">
          <a:xfrm>
            <a:off x="7977188" y="5413375"/>
            <a:ext cx="15875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p:cNvPicPr>
            <a:picLocks noChangeAspect="1"/>
          </p:cNvPicPr>
          <p:nvPr/>
        </p:nvPicPr>
        <p:blipFill>
          <a:blip r:embed="rId5">
            <a:extLst>
              <a:ext uri="{28A0092B-C50C-407E-A947-70E740481C1C}">
                <a14:useLocalDpi xmlns:a14="http://schemas.microsoft.com/office/drawing/2010/main" val="0"/>
              </a:ext>
            </a:extLst>
          </a:blip>
          <a:srcRect l="5244" t="58659" r="9500"/>
          <a:stretch>
            <a:fillRect/>
          </a:stretch>
        </p:blipFill>
        <p:spPr bwMode="auto">
          <a:xfrm>
            <a:off x="3630613" y="5202238"/>
            <a:ext cx="418465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Text Box 8"/>
          <p:cNvSpPr txBox="1">
            <a:spLocks noChangeArrowheads="1"/>
          </p:cNvSpPr>
          <p:nvPr/>
        </p:nvSpPr>
        <p:spPr bwMode="auto">
          <a:xfrm>
            <a:off x="3368675" y="2636838"/>
            <a:ext cx="863600"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pic>
        <p:nvPicPr>
          <p:cNvPr id="28681" name="~PP23270.WAV">
            <a:hlinkClick r:id="" action="ppaction://media"/>
          </p:cNvPr>
          <p:cNvPicPr>
            <a:picLocks noRot="1" noChangeAspect="1" noChangeArrowheads="1"/>
          </p:cNvPicPr>
          <p:nvPr>
            <a:wavAudioFile r:embed="rId1" name="~PP2397.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868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868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الثالثة </a:t>
            </a:r>
            <a:r>
              <a:rPr lang="en-US" sz="3200" b="1">
                <a:solidFill>
                  <a:srgbClr val="0000CC"/>
                </a:solidFill>
                <a:latin typeface="Traditional Arabic" pitchFamily="2" charset="-78"/>
                <a:cs typeface="Traditional Arabic" pitchFamily="2" charset="-78"/>
              </a:rPr>
              <a:t>Third Normal Form 3NF</a:t>
            </a:r>
          </a:p>
        </p:txBody>
      </p:sp>
      <p:sp>
        <p:nvSpPr>
          <p:cNvPr id="30722" name="Rectangle 1"/>
          <p:cNvSpPr>
            <a:spLocks noChangeArrowheads="1"/>
          </p:cNvSpPr>
          <p:nvPr/>
        </p:nvSpPr>
        <p:spPr bwMode="auto">
          <a:xfrm>
            <a:off x="681038" y="908050"/>
            <a:ext cx="8848725"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400" dirty="0">
                <a:latin typeface="Traditional Arabic" pitchFamily="2" charset="-78"/>
                <a:cs typeface="Traditional Arabic" pitchFamily="2" charset="-78"/>
              </a:rPr>
              <a:t>نستخدم فيها الإعتمادية المتعدية </a:t>
            </a:r>
            <a:r>
              <a:rPr lang="en-US" sz="2400" dirty="0">
                <a:latin typeface="Traditional Arabic" pitchFamily="2" charset="-78"/>
                <a:cs typeface="Traditional Arabic" pitchFamily="2" charset="-78"/>
              </a:rPr>
              <a:t>Transitive Dependency</a:t>
            </a:r>
            <a:r>
              <a:rPr lang="ar-SA" sz="2400" dirty="0">
                <a:latin typeface="Traditional Arabic" pitchFamily="2" charset="-78"/>
                <a:cs typeface="Traditional Arabic" pitchFamily="2" charset="-78"/>
              </a:rPr>
              <a:t>، في هذه الصيغة يجب ان تكون الجداول في صيغة التطبيع الثانية ولا توجد فيها خاصية غير خاصية المفتاح الرئيسي تعتمد اعتماديا متعديا على المفتاح الرئيسي.</a:t>
            </a:r>
          </a:p>
          <a:p>
            <a:pPr algn="just" rtl="1"/>
            <a:r>
              <a:rPr lang="ar-SA" sz="2400" dirty="0">
                <a:latin typeface="Traditional Arabic" pitchFamily="2" charset="-78"/>
                <a:cs typeface="Traditional Arabic" pitchFamily="2" charset="-78"/>
              </a:rPr>
              <a:t>تحويل الجداول من </a:t>
            </a:r>
            <a:r>
              <a:rPr lang="en-US" sz="2400" dirty="0">
                <a:latin typeface="Traditional Arabic" pitchFamily="2" charset="-78"/>
                <a:cs typeface="Traditional Arabic" pitchFamily="2" charset="-78"/>
              </a:rPr>
              <a:t>NF</a:t>
            </a:r>
            <a:r>
              <a:rPr lang="ar-SA" sz="2400" dirty="0">
                <a:latin typeface="Traditional Arabic" pitchFamily="2" charset="-78"/>
                <a:cs typeface="Traditional Arabic" pitchFamily="2" charset="-78"/>
              </a:rPr>
              <a:t>2 إلى </a:t>
            </a:r>
            <a:r>
              <a:rPr lang="en-US" sz="2400" dirty="0">
                <a:latin typeface="Traditional Arabic" pitchFamily="2" charset="-78"/>
                <a:cs typeface="Traditional Arabic" pitchFamily="2" charset="-78"/>
              </a:rPr>
              <a:t>NF</a:t>
            </a:r>
            <a:r>
              <a:rPr lang="ar-SA" sz="2400" dirty="0">
                <a:latin typeface="Traditional Arabic" pitchFamily="2" charset="-78"/>
                <a:cs typeface="Traditional Arabic" pitchFamily="2" charset="-78"/>
              </a:rPr>
              <a:t>3 يتم بإزالة الإعتمادية المتعدية من الجداول، يتم ذلك بإزالة الخصائص من الجدول التي تعتمد على خصائص أخرى وهذه الخصائص الاخرى تعتمد على المفتاح الرئيسي ووضعها في جدول جديدة مع نسخة من الخاصية المحدد لها (أي الخاصية المتعدية عليها).</a:t>
            </a: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endParaRPr lang="ar-SA" sz="2400" dirty="0">
              <a:latin typeface="Traditional Arabic" pitchFamily="2" charset="-78"/>
              <a:cs typeface="Traditional Arabic" pitchFamily="2" charset="-78"/>
            </a:endParaRPr>
          </a:p>
          <a:p>
            <a:pPr algn="just" rtl="1"/>
            <a:r>
              <a:rPr lang="ar-SA" sz="2400" dirty="0">
                <a:latin typeface="Traditional Arabic" pitchFamily="2" charset="-78"/>
                <a:cs typeface="Traditional Arabic" pitchFamily="2" charset="-78"/>
              </a:rPr>
              <a:t>الجداول في صيغ التطبيع الثانية </a:t>
            </a:r>
            <a:r>
              <a:rPr lang="en-US" sz="2400" dirty="0">
                <a:latin typeface="Traditional Arabic" pitchFamily="2" charset="-78"/>
                <a:cs typeface="Traditional Arabic" pitchFamily="2" charset="-78"/>
              </a:rPr>
              <a:t>NF</a:t>
            </a:r>
            <a:r>
              <a:rPr lang="ar-SA" sz="2400" dirty="0">
                <a:latin typeface="Traditional Arabic" pitchFamily="2" charset="-78"/>
                <a:cs typeface="Traditional Arabic" pitchFamily="2" charset="-78"/>
              </a:rPr>
              <a:t>2 بها أقل تكرار للبيانات في السجلات من الجدول في صيغ التطبيع الاولى </a:t>
            </a:r>
            <a:r>
              <a:rPr lang="en-US" sz="2400" dirty="0">
                <a:latin typeface="Traditional Arabic" pitchFamily="2" charset="-78"/>
                <a:cs typeface="Traditional Arabic" pitchFamily="2" charset="-78"/>
              </a:rPr>
              <a:t>NF</a:t>
            </a:r>
            <a:r>
              <a:rPr lang="ar-SA" sz="2400" dirty="0">
                <a:latin typeface="Traditional Arabic" pitchFamily="2" charset="-78"/>
                <a:cs typeface="Traditional Arabic" pitchFamily="2" charset="-78"/>
              </a:rPr>
              <a:t>1، ولكن مازالت بعض الجداول تعاني من أخطاء التحديث. على سبيل المثال، في جدول الملكية إذا أردنا تحديث اسم مالك، مثل همام علي (رقم مالك العقار 2)، يتعين علينا تحديث سجلين.</a:t>
            </a:r>
          </a:p>
        </p:txBody>
      </p:sp>
      <p:pic>
        <p:nvPicPr>
          <p:cNvPr id="30723" name="Picture 3"/>
          <p:cNvPicPr>
            <a:picLocks noChangeAspect="1"/>
          </p:cNvPicPr>
          <p:nvPr/>
        </p:nvPicPr>
        <p:blipFill>
          <a:blip r:embed="rId4">
            <a:extLst>
              <a:ext uri="{28A0092B-C50C-407E-A947-70E740481C1C}">
                <a14:useLocalDpi xmlns:a14="http://schemas.microsoft.com/office/drawing/2010/main" val="0"/>
              </a:ext>
            </a:extLst>
          </a:blip>
          <a:srcRect r="33664" b="41341"/>
          <a:stretch>
            <a:fillRect/>
          </a:stretch>
        </p:blipFill>
        <p:spPr bwMode="auto">
          <a:xfrm>
            <a:off x="415925" y="3327400"/>
            <a:ext cx="3019425"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5"/>
          <p:cNvPicPr>
            <a:picLocks noChangeAspect="1"/>
          </p:cNvPicPr>
          <p:nvPr/>
        </p:nvPicPr>
        <p:blipFill>
          <a:blip r:embed="rId4">
            <a:extLst>
              <a:ext uri="{28A0092B-C50C-407E-A947-70E740481C1C}">
                <a14:useLocalDpi xmlns:a14="http://schemas.microsoft.com/office/drawing/2010/main" val="0"/>
              </a:ext>
            </a:extLst>
          </a:blip>
          <a:srcRect l="66534" b="63660"/>
          <a:stretch>
            <a:fillRect/>
          </a:stretch>
        </p:blipFill>
        <p:spPr bwMode="auto">
          <a:xfrm>
            <a:off x="7977188" y="3573463"/>
            <a:ext cx="15875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6"/>
          <p:cNvPicPr>
            <a:picLocks noChangeAspect="1"/>
          </p:cNvPicPr>
          <p:nvPr/>
        </p:nvPicPr>
        <p:blipFill>
          <a:blip r:embed="rId4">
            <a:extLst>
              <a:ext uri="{28A0092B-C50C-407E-A947-70E740481C1C}">
                <a14:useLocalDpi xmlns:a14="http://schemas.microsoft.com/office/drawing/2010/main" val="0"/>
              </a:ext>
            </a:extLst>
          </a:blip>
          <a:srcRect l="5244" t="58659" r="9500"/>
          <a:stretch>
            <a:fillRect/>
          </a:stretch>
        </p:blipFill>
        <p:spPr bwMode="auto">
          <a:xfrm>
            <a:off x="3657600" y="3551238"/>
            <a:ext cx="418306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P43270.WAV">
            <a:hlinkClick r:id="" action="ppaction://media"/>
          </p:cNvPr>
          <p:cNvPicPr>
            <a:picLocks noRot="1" noChangeAspect="1" noChangeArrowheads="1"/>
          </p:cNvPicPr>
          <p:nvPr>
            <a:wavAudioFile r:embed="rId1" name="~PP490.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07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072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الثالثة </a:t>
            </a:r>
            <a:r>
              <a:rPr lang="en-US" sz="3200" b="1">
                <a:solidFill>
                  <a:srgbClr val="0000CC"/>
                </a:solidFill>
                <a:latin typeface="Traditional Arabic" pitchFamily="2" charset="-78"/>
                <a:cs typeface="Traditional Arabic" pitchFamily="2" charset="-78"/>
              </a:rPr>
              <a:t>Third Normal Form 3NF</a:t>
            </a:r>
          </a:p>
        </p:txBody>
      </p:sp>
      <p:sp>
        <p:nvSpPr>
          <p:cNvPr id="32770" name="Rectangle 1"/>
          <p:cNvSpPr>
            <a:spLocks noChangeArrowheads="1"/>
          </p:cNvSpPr>
          <p:nvPr/>
        </p:nvSpPr>
        <p:spPr bwMode="auto">
          <a:xfrm>
            <a:off x="681038" y="908050"/>
            <a:ext cx="8848725"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400">
                <a:latin typeface="Traditional Arabic" pitchFamily="2" charset="-78"/>
                <a:cs typeface="Traditional Arabic" pitchFamily="2" charset="-78"/>
              </a:rPr>
              <a:t>نلاحظ أن جميع الخصائص غير خاصية المفتاح الرئيسي داخل الجدولين (الزبون والتأجير) تعتمد اعتماداً كلياً على مفاتيحهم الرئيسية فقط. أي لا يحتوي الجدولين الزبون والتأجير على اعتمادية متعدية وبالتالي فهي موجودة بالفعل في </a:t>
            </a:r>
            <a:r>
              <a:rPr lang="en-US" sz="2400">
                <a:latin typeface="Traditional Arabic" pitchFamily="2" charset="-78"/>
                <a:cs typeface="Traditional Arabic" pitchFamily="2" charset="-78"/>
              </a:rPr>
              <a:t>NF</a:t>
            </a:r>
            <a:r>
              <a:rPr lang="ar-SA" sz="2400">
                <a:latin typeface="Traditional Arabic" pitchFamily="2" charset="-78"/>
                <a:cs typeface="Traditional Arabic" pitchFamily="2" charset="-78"/>
              </a:rPr>
              <a:t>3.</a:t>
            </a:r>
          </a:p>
          <a:p>
            <a:pPr algn="just" rtl="1"/>
            <a:r>
              <a:rPr lang="ar-SA" sz="2400">
                <a:latin typeface="Traditional Arabic" pitchFamily="2" charset="-78"/>
                <a:cs typeface="Traditional Arabic" pitchFamily="2" charset="-78"/>
              </a:rPr>
              <a:t>بالنسبة لجدول الملكية فإن جميع الخصائص غير خاصية المفتاح الرئيسي داخل الجدول تعتمد اعتمادا ًكلياً على المفتاح الرئيسي باستثناء خاصية اسم مالك العقار، التي تعتمد بشكل متعدي (أي اعتماداً متعدياً) على رقم مالك العقار.</a:t>
            </a: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p:txBody>
      </p:sp>
      <p:pic>
        <p:nvPicPr>
          <p:cNvPr id="32771" name="Picture 3"/>
          <p:cNvPicPr>
            <a:picLocks noChangeAspect="1"/>
          </p:cNvPicPr>
          <p:nvPr/>
        </p:nvPicPr>
        <p:blipFill>
          <a:blip r:embed="rId4">
            <a:extLst>
              <a:ext uri="{28A0092B-C50C-407E-A947-70E740481C1C}">
                <a14:useLocalDpi xmlns:a14="http://schemas.microsoft.com/office/drawing/2010/main" val="0"/>
              </a:ext>
            </a:extLst>
          </a:blip>
          <a:srcRect r="33664" b="41341"/>
          <a:stretch>
            <a:fillRect/>
          </a:stretch>
        </p:blipFill>
        <p:spPr bwMode="auto">
          <a:xfrm>
            <a:off x="401638" y="2997200"/>
            <a:ext cx="3019425"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5"/>
          <p:cNvPicPr>
            <a:picLocks noChangeAspect="1"/>
          </p:cNvPicPr>
          <p:nvPr/>
        </p:nvPicPr>
        <p:blipFill>
          <a:blip r:embed="rId4">
            <a:extLst>
              <a:ext uri="{28A0092B-C50C-407E-A947-70E740481C1C}">
                <a14:useLocalDpi xmlns:a14="http://schemas.microsoft.com/office/drawing/2010/main" val="0"/>
              </a:ext>
            </a:extLst>
          </a:blip>
          <a:srcRect l="66534" b="63660"/>
          <a:stretch>
            <a:fillRect/>
          </a:stretch>
        </p:blipFill>
        <p:spPr bwMode="auto">
          <a:xfrm>
            <a:off x="7958138" y="3648075"/>
            <a:ext cx="158591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6"/>
          <p:cNvPicPr>
            <a:picLocks noChangeAspect="1"/>
          </p:cNvPicPr>
          <p:nvPr/>
        </p:nvPicPr>
        <p:blipFill>
          <a:blip r:embed="rId4">
            <a:extLst>
              <a:ext uri="{28A0092B-C50C-407E-A947-70E740481C1C}">
                <a14:useLocalDpi xmlns:a14="http://schemas.microsoft.com/office/drawing/2010/main" val="0"/>
              </a:ext>
            </a:extLst>
          </a:blip>
          <a:srcRect l="5244" t="58659" r="9500"/>
          <a:stretch>
            <a:fillRect/>
          </a:stretch>
        </p:blipFill>
        <p:spPr bwMode="auto">
          <a:xfrm>
            <a:off x="3611563" y="3436938"/>
            <a:ext cx="418306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P13286.WAV">
            <a:hlinkClick r:id="" action="ppaction://media"/>
          </p:cNvPr>
          <p:cNvPicPr>
            <a:picLocks noRot="1" noChangeAspect="1" noChangeArrowheads="1"/>
          </p:cNvPicPr>
          <p:nvPr>
            <a:wavAudioFile r:embed="rId1" name="~PP1207.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277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277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الثالثة </a:t>
            </a:r>
            <a:r>
              <a:rPr lang="en-US" sz="3200" b="1">
                <a:solidFill>
                  <a:srgbClr val="0000CC"/>
                </a:solidFill>
                <a:latin typeface="Traditional Arabic" pitchFamily="2" charset="-78"/>
                <a:cs typeface="Traditional Arabic" pitchFamily="2" charset="-78"/>
              </a:rPr>
              <a:t>Third Normal Form 3NF</a:t>
            </a:r>
          </a:p>
        </p:txBody>
      </p:sp>
      <p:sp>
        <p:nvSpPr>
          <p:cNvPr id="34818" name="Rectangle 1"/>
          <p:cNvSpPr>
            <a:spLocks noChangeArrowheads="1"/>
          </p:cNvSpPr>
          <p:nvPr/>
        </p:nvSpPr>
        <p:spPr bwMode="auto">
          <a:xfrm>
            <a:off x="681038" y="908050"/>
            <a:ext cx="8848725"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لتحويل جدول الملكية إلى </a:t>
            </a:r>
            <a:r>
              <a:rPr lang="en-US" sz="2400">
                <a:latin typeface="Traditional Arabic" pitchFamily="2" charset="-78"/>
                <a:cs typeface="Traditional Arabic" pitchFamily="2" charset="-78"/>
              </a:rPr>
              <a:t>NF</a:t>
            </a:r>
            <a:r>
              <a:rPr lang="ar-SA" sz="2400">
                <a:latin typeface="Traditional Arabic" pitchFamily="2" charset="-78"/>
                <a:cs typeface="Traditional Arabic" pitchFamily="2" charset="-78"/>
              </a:rPr>
              <a:t>3، يتم إزالة هذه الخاصية المتعدية من خلال إنشاء جدول جديد باسم (مالك العقار) يحتوي على الخاصية اسم مالك العقار مع نسخة من الخاصية التي اعتمدت عليها رقم مالك العقار،</a:t>
            </a: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الآن الجدولين الملكية ومالك العقار في صيغة التطبيع الثالثة </a:t>
            </a:r>
            <a:r>
              <a:rPr lang="en-US" sz="2400">
                <a:latin typeface="Traditional Arabic" pitchFamily="2" charset="-78"/>
                <a:cs typeface="Traditional Arabic" pitchFamily="2" charset="-78"/>
              </a:rPr>
              <a:t>NF</a:t>
            </a:r>
            <a:r>
              <a:rPr lang="ar-SA" sz="2400">
                <a:latin typeface="Traditional Arabic" pitchFamily="2" charset="-78"/>
                <a:cs typeface="Traditional Arabic" pitchFamily="2" charset="-78"/>
              </a:rPr>
              <a:t>3، حيث لا توجد اعتمادية متعدية أخرى على المفتاح الرئيسي.</a:t>
            </a:r>
          </a:p>
        </p:txBody>
      </p:sp>
      <p:pic>
        <p:nvPicPr>
          <p:cNvPr id="34819" name="Picture 6"/>
          <p:cNvPicPr>
            <a:picLocks noChangeAspect="1"/>
          </p:cNvPicPr>
          <p:nvPr/>
        </p:nvPicPr>
        <p:blipFill>
          <a:blip r:embed="rId4">
            <a:extLst>
              <a:ext uri="{28A0092B-C50C-407E-A947-70E740481C1C}">
                <a14:useLocalDpi xmlns:a14="http://schemas.microsoft.com/office/drawing/2010/main" val="0"/>
              </a:ext>
            </a:extLst>
          </a:blip>
          <a:srcRect l="5244" t="58659" r="9500"/>
          <a:stretch>
            <a:fillRect/>
          </a:stretch>
        </p:blipFill>
        <p:spPr bwMode="auto">
          <a:xfrm>
            <a:off x="3013075" y="908050"/>
            <a:ext cx="4184650"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32050" y="3357563"/>
            <a:ext cx="4729163"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2" name="~PP33301.WAV">
            <a:hlinkClick r:id="" action="ppaction://media"/>
          </p:cNvPr>
          <p:cNvPicPr>
            <a:picLocks noRot="1" noChangeAspect="1" noChangeArrowheads="1"/>
          </p:cNvPicPr>
          <p:nvPr>
            <a:wavAudioFile r:embed="rId1" name="~PP3866.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48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482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الثالثة </a:t>
            </a:r>
            <a:r>
              <a:rPr lang="en-US" sz="3200" b="1">
                <a:solidFill>
                  <a:srgbClr val="0000CC"/>
                </a:solidFill>
                <a:latin typeface="Traditional Arabic" pitchFamily="2" charset="-78"/>
                <a:cs typeface="Traditional Arabic" pitchFamily="2" charset="-78"/>
              </a:rPr>
              <a:t>Third Normal Form 3NF</a:t>
            </a:r>
          </a:p>
        </p:txBody>
      </p:sp>
      <p:sp>
        <p:nvSpPr>
          <p:cNvPr id="36866" name="Rectangle 1"/>
          <p:cNvSpPr>
            <a:spLocks noChangeArrowheads="1"/>
          </p:cNvSpPr>
          <p:nvPr/>
        </p:nvSpPr>
        <p:spPr bwMode="auto">
          <a:xfrm>
            <a:off x="681038" y="908050"/>
            <a:ext cx="88487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الشكل التالي يبين الجداول النهائية الأربعة بعد تطبيق صيغ التطبيع علي الجدول الأصلي </a:t>
            </a:r>
            <a:r>
              <a:rPr lang="ar-SA" sz="2400" b="1">
                <a:latin typeface="Traditional Arabic" pitchFamily="2" charset="-78"/>
                <a:cs typeface="Traditional Arabic" pitchFamily="2" charset="-78"/>
              </a:rPr>
              <a:t>ايجار زبون.</a:t>
            </a:r>
            <a:endParaRPr lang="ar-SA" sz="2400">
              <a:latin typeface="Traditional Arabic" pitchFamily="2" charset="-78"/>
              <a:cs typeface="Traditional Arabic" pitchFamily="2" charset="-78"/>
            </a:endParaRPr>
          </a:p>
        </p:txBody>
      </p:sp>
      <p:pic>
        <p:nvPicPr>
          <p:cNvPr id="36867" name="Picture 2"/>
          <p:cNvPicPr>
            <a:picLocks noChangeAspect="1"/>
          </p:cNvPicPr>
          <p:nvPr/>
        </p:nvPicPr>
        <p:blipFill>
          <a:blip r:embed="rId4">
            <a:extLst>
              <a:ext uri="{28A0092B-C50C-407E-A947-70E740481C1C}">
                <a14:useLocalDpi xmlns:a14="http://schemas.microsoft.com/office/drawing/2010/main" val="0"/>
              </a:ext>
            </a:extLst>
          </a:blip>
          <a:srcRect l="36217"/>
          <a:stretch>
            <a:fillRect/>
          </a:stretch>
        </p:blipFill>
        <p:spPr bwMode="auto">
          <a:xfrm>
            <a:off x="4232275" y="4373563"/>
            <a:ext cx="30162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68450" y="836613"/>
            <a:ext cx="6773863"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7"/>
          <p:cNvPicPr>
            <a:picLocks noChangeAspect="1"/>
          </p:cNvPicPr>
          <p:nvPr/>
        </p:nvPicPr>
        <p:blipFill>
          <a:blip r:embed="rId6">
            <a:extLst>
              <a:ext uri="{28A0092B-C50C-407E-A947-70E740481C1C}">
                <a14:useLocalDpi xmlns:a14="http://schemas.microsoft.com/office/drawing/2010/main" val="0"/>
              </a:ext>
            </a:extLst>
          </a:blip>
          <a:srcRect r="33664" b="41341"/>
          <a:stretch>
            <a:fillRect/>
          </a:stretch>
        </p:blipFill>
        <p:spPr bwMode="auto">
          <a:xfrm>
            <a:off x="776288" y="4286250"/>
            <a:ext cx="3019425"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8"/>
          <p:cNvPicPr>
            <a:picLocks noChangeAspect="1"/>
          </p:cNvPicPr>
          <p:nvPr/>
        </p:nvPicPr>
        <p:blipFill>
          <a:blip r:embed="rId6">
            <a:extLst>
              <a:ext uri="{28A0092B-C50C-407E-A947-70E740481C1C}">
                <a14:useLocalDpi xmlns:a14="http://schemas.microsoft.com/office/drawing/2010/main" val="0"/>
              </a:ext>
            </a:extLst>
          </a:blip>
          <a:srcRect l="66534" b="63660"/>
          <a:stretch>
            <a:fillRect/>
          </a:stretch>
        </p:blipFill>
        <p:spPr bwMode="auto">
          <a:xfrm>
            <a:off x="7761288" y="3903663"/>
            <a:ext cx="158591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9"/>
          <p:cNvPicPr>
            <a:picLocks noChangeAspect="1"/>
          </p:cNvPicPr>
          <p:nvPr/>
        </p:nvPicPr>
        <p:blipFill>
          <a:blip r:embed="rId4">
            <a:extLst>
              <a:ext uri="{28A0092B-C50C-407E-A947-70E740481C1C}">
                <a14:useLocalDpi xmlns:a14="http://schemas.microsoft.com/office/drawing/2010/main" val="0"/>
              </a:ext>
            </a:extLst>
          </a:blip>
          <a:srcRect r="63785"/>
          <a:stretch>
            <a:fillRect/>
          </a:stretch>
        </p:blipFill>
        <p:spPr bwMode="auto">
          <a:xfrm>
            <a:off x="7816850" y="5084763"/>
            <a:ext cx="171291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P13301.WAV">
            <a:hlinkClick r:id="" action="ppaction://media"/>
          </p:cNvPr>
          <p:cNvPicPr>
            <a:picLocks noRot="1" noChangeAspect="1" noChangeArrowheads="1"/>
          </p:cNvPicPr>
          <p:nvPr>
            <a:wavAudioFile r:embed="rId1" name="~PP1999.WAV"/>
          </p:nvPr>
        </p:nvPicPr>
        <p:blipFill>
          <a:blip r:embed="rId7">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36874" name="Text Box 10"/>
          <p:cNvSpPr txBox="1">
            <a:spLocks noChangeArrowheads="1"/>
          </p:cNvSpPr>
          <p:nvPr/>
        </p:nvSpPr>
        <p:spPr bwMode="auto">
          <a:xfrm>
            <a:off x="3368675" y="2636838"/>
            <a:ext cx="863600"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68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687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الثالثة </a:t>
            </a:r>
            <a:r>
              <a:rPr lang="en-US" sz="3200" b="1">
                <a:solidFill>
                  <a:srgbClr val="0000CC"/>
                </a:solidFill>
                <a:latin typeface="Traditional Arabic" pitchFamily="2" charset="-78"/>
                <a:cs typeface="Traditional Arabic" pitchFamily="2" charset="-78"/>
              </a:rPr>
              <a:t>Third Normal Form 3NF</a:t>
            </a:r>
          </a:p>
        </p:txBody>
      </p:sp>
      <p:sp>
        <p:nvSpPr>
          <p:cNvPr id="38914" name="Rectangle 1"/>
          <p:cNvSpPr>
            <a:spLocks noChangeArrowheads="1"/>
          </p:cNvSpPr>
          <p:nvPr/>
        </p:nvSpPr>
        <p:spPr bwMode="auto">
          <a:xfrm>
            <a:off x="560388" y="3775075"/>
            <a:ext cx="884872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400">
                <a:latin typeface="Traditional Arabic" pitchFamily="2" charset="-78"/>
                <a:cs typeface="Traditional Arabic" pitchFamily="2" charset="-78"/>
              </a:rPr>
              <a:t>نلاحظ من الجداول أنها مرتبطة مع بعضها بالمفاتيح الرئيسية والأجنبية، على سبيل المثال، الخاصية رقم مالك العقار هي مفتاح رئيسي في جدول مالك العقار وموجودة أيضًا في جدول الملكية كمفتاح أجنبي. الخاصية رقم الزبون هي مفتاح رئيسي في جدول الزبون وموجودة أيضا في جدول التأجير كمفتاح أجنبي. لاحظ في هذه الحالة خاصية رقم الزبون في جدول التأجير تعمل كمفتاح أجنبي وفي نفس الوقت كجزء من المفتاح الرئيسي لهذا الجدول. وبالمثل للخاصية رقم الملكية هي مفتاح رئيسي في جدول الملكية وموجودة أيضا في جدول التأجير كمفتاح أجنبي. تعمل هذه الخاصية في جدول التأجير كمفتاح أجنبي وفي نفس الوقت كجزء من المفتاح الرئيسي لهذا الجدول.</a:t>
            </a:r>
            <a:endParaRPr lang="en-US" sz="2400">
              <a:latin typeface="Traditional Arabic" pitchFamily="2" charset="-78"/>
              <a:cs typeface="Traditional Arabic" pitchFamily="2" charset="-78"/>
            </a:endParaRPr>
          </a:p>
        </p:txBody>
      </p:sp>
      <p:pic>
        <p:nvPicPr>
          <p:cNvPr id="38915" name="Picture 2"/>
          <p:cNvPicPr>
            <a:picLocks noChangeAspect="1"/>
          </p:cNvPicPr>
          <p:nvPr/>
        </p:nvPicPr>
        <p:blipFill>
          <a:blip r:embed="rId4">
            <a:extLst>
              <a:ext uri="{28A0092B-C50C-407E-A947-70E740481C1C}">
                <a14:useLocalDpi xmlns:a14="http://schemas.microsoft.com/office/drawing/2010/main" val="0"/>
              </a:ext>
            </a:extLst>
          </a:blip>
          <a:srcRect l="36217"/>
          <a:stretch>
            <a:fillRect/>
          </a:stretch>
        </p:blipFill>
        <p:spPr bwMode="auto">
          <a:xfrm>
            <a:off x="4156075" y="1344613"/>
            <a:ext cx="301625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7"/>
          <p:cNvPicPr>
            <a:picLocks noChangeAspect="1"/>
          </p:cNvPicPr>
          <p:nvPr/>
        </p:nvPicPr>
        <p:blipFill>
          <a:blip r:embed="rId5">
            <a:extLst>
              <a:ext uri="{28A0092B-C50C-407E-A947-70E740481C1C}">
                <a14:useLocalDpi xmlns:a14="http://schemas.microsoft.com/office/drawing/2010/main" val="0"/>
              </a:ext>
            </a:extLst>
          </a:blip>
          <a:srcRect r="33664" b="41341"/>
          <a:stretch>
            <a:fillRect/>
          </a:stretch>
        </p:blipFill>
        <p:spPr bwMode="auto">
          <a:xfrm>
            <a:off x="700088" y="1257300"/>
            <a:ext cx="3019425"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8"/>
          <p:cNvPicPr>
            <a:picLocks noChangeAspect="1"/>
          </p:cNvPicPr>
          <p:nvPr/>
        </p:nvPicPr>
        <p:blipFill>
          <a:blip r:embed="rId5">
            <a:extLst>
              <a:ext uri="{28A0092B-C50C-407E-A947-70E740481C1C}">
                <a14:useLocalDpi xmlns:a14="http://schemas.microsoft.com/office/drawing/2010/main" val="0"/>
              </a:ext>
            </a:extLst>
          </a:blip>
          <a:srcRect l="66534" b="63660"/>
          <a:stretch>
            <a:fillRect/>
          </a:stretch>
        </p:blipFill>
        <p:spPr bwMode="auto">
          <a:xfrm>
            <a:off x="7685088" y="873125"/>
            <a:ext cx="1585912"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9"/>
          <p:cNvPicPr>
            <a:picLocks noChangeAspect="1"/>
          </p:cNvPicPr>
          <p:nvPr/>
        </p:nvPicPr>
        <p:blipFill>
          <a:blip r:embed="rId4">
            <a:extLst>
              <a:ext uri="{28A0092B-C50C-407E-A947-70E740481C1C}">
                <a14:useLocalDpi xmlns:a14="http://schemas.microsoft.com/office/drawing/2010/main" val="0"/>
              </a:ext>
            </a:extLst>
          </a:blip>
          <a:srcRect r="63785" b="15964"/>
          <a:stretch>
            <a:fillRect/>
          </a:stretch>
        </p:blipFill>
        <p:spPr bwMode="auto">
          <a:xfrm>
            <a:off x="7621588" y="2276475"/>
            <a:ext cx="1712912"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P13317.WAV">
            <a:hlinkClick r:id="" action="ppaction://media"/>
          </p:cNvPr>
          <p:cNvPicPr>
            <a:picLocks noRot="1" noChangeAspect="1" noChangeArrowheads="1"/>
          </p:cNvPicPr>
          <p:nvPr>
            <a:wavAudioFile r:embed="rId1" name="~PP1571.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89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89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عنوان 1"/>
          <p:cNvSpPr>
            <a:spLocks noGrp="1"/>
          </p:cNvSpPr>
          <p:nvPr>
            <p:ph type="title"/>
          </p:nvPr>
        </p:nvSpPr>
        <p:spPr>
          <a:xfrm>
            <a:off x="495300" y="228600"/>
            <a:ext cx="8915400" cy="685800"/>
          </a:xfrm>
        </p:spPr>
        <p:txBody>
          <a:bodyPr/>
          <a:lstStyle/>
          <a:p>
            <a:pPr rtl="1"/>
            <a:r>
              <a:rPr lang="ar-LY" altLang="ar-SA" sz="3600" b="1" smtClean="0">
                <a:solidFill>
                  <a:srgbClr val="0000CC"/>
                </a:solidFill>
                <a:latin typeface="Traditional Arabic" pitchFamily="2" charset="-78"/>
                <a:cs typeface="Traditional Arabic" pitchFamily="2" charset="-78"/>
              </a:rPr>
              <a:t>مواضيع المحاضرة</a:t>
            </a:r>
            <a:endParaRPr lang="en-GB" altLang="ar-SA" sz="3600" b="1" smtClean="0">
              <a:solidFill>
                <a:srgbClr val="0000CC"/>
              </a:solidFill>
              <a:latin typeface="Traditional Arabic" pitchFamily="2" charset="-78"/>
              <a:cs typeface="Traditional Arabic" pitchFamily="2" charset="-78"/>
            </a:endParaRPr>
          </a:p>
        </p:txBody>
      </p:sp>
      <p:sp>
        <p:nvSpPr>
          <p:cNvPr id="7170" name="عنصر نائب للمحتوى 2"/>
          <p:cNvSpPr>
            <a:spLocks noGrp="1"/>
          </p:cNvSpPr>
          <p:nvPr>
            <p:ph sz="quarter" idx="1"/>
          </p:nvPr>
        </p:nvSpPr>
        <p:spPr>
          <a:xfrm>
            <a:off x="247650" y="981075"/>
            <a:ext cx="9410700" cy="5343525"/>
          </a:xfrm>
        </p:spPr>
        <p:txBody>
          <a:bodyPr/>
          <a:lstStyle/>
          <a:p>
            <a:pPr algn="just" rtl="1">
              <a:lnSpc>
                <a:spcPct val="150000"/>
              </a:lnSpc>
            </a:pPr>
            <a:r>
              <a:rPr lang="ar-SA" smtClean="0">
                <a:latin typeface="Traditional Arabic" pitchFamily="2" charset="-78"/>
                <a:cs typeface="Traditional Arabic" pitchFamily="2" charset="-78"/>
              </a:rPr>
              <a:t>مراحل صيغ التطبيع  </a:t>
            </a:r>
            <a:r>
              <a:rPr lang="en-GB" smtClean="0">
                <a:latin typeface="Traditional Arabic" pitchFamily="2" charset="-78"/>
                <a:cs typeface="Traditional Arabic" pitchFamily="2" charset="-78"/>
              </a:rPr>
              <a:t>Normalization</a:t>
            </a:r>
            <a:endParaRPr lang="en-US" sz="2800" smtClean="0">
              <a:latin typeface="Traditional Arabic" pitchFamily="2" charset="-78"/>
              <a:cs typeface="Traditional Arabic" pitchFamily="2" charset="-78"/>
            </a:endParaRPr>
          </a:p>
          <a:p>
            <a:pPr lvl="1" algn="just" rtl="1">
              <a:lnSpc>
                <a:spcPct val="150000"/>
              </a:lnSpc>
            </a:pPr>
            <a:r>
              <a:rPr lang="ar-SA" smtClean="0">
                <a:latin typeface="Traditional Arabic" pitchFamily="2" charset="-78"/>
                <a:cs typeface="Traditional Arabic" pitchFamily="2" charset="-78"/>
              </a:rPr>
              <a:t>الصيغة غير المطبعة  </a:t>
            </a:r>
            <a:r>
              <a:rPr lang="en-GB" smtClean="0">
                <a:latin typeface="Traditional Arabic" pitchFamily="2" charset="-78"/>
                <a:cs typeface="Traditional Arabic" pitchFamily="2" charset="-78"/>
              </a:rPr>
              <a:t>Unnormalized Form UNF</a:t>
            </a:r>
            <a:endParaRPr lang="en-US" sz="3600" smtClean="0">
              <a:latin typeface="Traditional Arabic" pitchFamily="2" charset="-78"/>
              <a:cs typeface="Traditional Arabic" pitchFamily="2" charset="-78"/>
            </a:endParaRPr>
          </a:p>
          <a:p>
            <a:pPr lvl="1" algn="just" rtl="1">
              <a:lnSpc>
                <a:spcPct val="150000"/>
              </a:lnSpc>
            </a:pPr>
            <a:r>
              <a:rPr lang="ar-SA" smtClean="0">
                <a:latin typeface="Traditional Arabic" pitchFamily="2" charset="-78"/>
                <a:cs typeface="Traditional Arabic" pitchFamily="2" charset="-78"/>
              </a:rPr>
              <a:t>صيغة التطبيع الأولى </a:t>
            </a:r>
            <a:r>
              <a:rPr lang="en-GB" smtClean="0">
                <a:latin typeface="Traditional Arabic" pitchFamily="2" charset="-78"/>
                <a:cs typeface="Traditional Arabic" pitchFamily="2" charset="-78"/>
              </a:rPr>
              <a:t>First Normal Form 1NF</a:t>
            </a:r>
            <a:endParaRPr lang="en-US" sz="3600" smtClean="0">
              <a:latin typeface="Traditional Arabic" pitchFamily="2" charset="-78"/>
              <a:cs typeface="Traditional Arabic" pitchFamily="2" charset="-78"/>
            </a:endParaRPr>
          </a:p>
          <a:p>
            <a:pPr lvl="1" algn="just" rtl="1">
              <a:lnSpc>
                <a:spcPct val="150000"/>
              </a:lnSpc>
            </a:pPr>
            <a:r>
              <a:rPr lang="ar-SA" smtClean="0">
                <a:latin typeface="Traditional Arabic" pitchFamily="2" charset="-78"/>
                <a:cs typeface="Traditional Arabic" pitchFamily="2" charset="-78"/>
              </a:rPr>
              <a:t>صيغة التطبيع الثانية  </a:t>
            </a:r>
            <a:r>
              <a:rPr lang="en-GB" smtClean="0">
                <a:latin typeface="Traditional Arabic" pitchFamily="2" charset="-78"/>
                <a:cs typeface="Traditional Arabic" pitchFamily="2" charset="-78"/>
              </a:rPr>
              <a:t>Second Normal Form 2NF</a:t>
            </a:r>
            <a:endParaRPr lang="en-US" sz="3600" smtClean="0">
              <a:latin typeface="Traditional Arabic" pitchFamily="2" charset="-78"/>
              <a:cs typeface="Traditional Arabic" pitchFamily="2" charset="-78"/>
            </a:endParaRPr>
          </a:p>
          <a:p>
            <a:pPr lvl="1" algn="just" rtl="1">
              <a:lnSpc>
                <a:spcPct val="150000"/>
              </a:lnSpc>
            </a:pPr>
            <a:r>
              <a:rPr lang="ar-SA" smtClean="0">
                <a:latin typeface="Traditional Arabic" pitchFamily="2" charset="-78"/>
                <a:cs typeface="Traditional Arabic" pitchFamily="2" charset="-78"/>
              </a:rPr>
              <a:t>صيغة التطبيع الثالثة </a:t>
            </a:r>
            <a:r>
              <a:rPr lang="en-GB" smtClean="0">
                <a:latin typeface="Traditional Arabic" pitchFamily="2" charset="-78"/>
                <a:cs typeface="Traditional Arabic" pitchFamily="2" charset="-78"/>
              </a:rPr>
              <a:t>Third Normal Form 3NF</a:t>
            </a:r>
            <a:endParaRPr lang="en-US" sz="9200" smtClean="0">
              <a:latin typeface="Traditional Arabic" pitchFamily="2" charset="-78"/>
              <a:cs typeface="Traditional Arabic" pitchFamily="2" charset="-78"/>
            </a:endParaRPr>
          </a:p>
        </p:txBody>
      </p:sp>
      <p:pic>
        <p:nvPicPr>
          <p:cNvPr id="7172" name="~PP43114.WAV">
            <a:hlinkClick r:id="" action="ppaction://media"/>
          </p:cNvPr>
          <p:cNvPicPr>
            <a:picLocks noRot="1" noChangeAspect="1" noChangeArrowheads="1"/>
          </p:cNvPicPr>
          <p:nvPr>
            <a:wavAudioFile r:embed="rId1" name="~PP4047.WAV"/>
          </p:nvPr>
        </p:nvPicPr>
        <p:blipFill>
          <a:blip r:embed="rId3">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441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1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17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ChangeArrowheads="1"/>
          </p:cNvSpPr>
          <p:nvPr/>
        </p:nvSpPr>
        <p:spPr bwMode="auto">
          <a:xfrm>
            <a:off x="685800" y="990600"/>
            <a:ext cx="89154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800">
                <a:latin typeface="Traditional Arabic" pitchFamily="2" charset="-78"/>
                <a:cs typeface="Traditional Arabic" pitchFamily="2" charset="-78"/>
              </a:rPr>
              <a:t>وتم توضيح فوائد استخدام التطبيع لدعم تصميم قاعدة البيانات من البداية، حيث تم شرح كيف يتم تحويل الخصائص من مصدر البيانات في النماذج الأولية البسيطة إلى جداول مروراً بالصيغة غير المطبعة </a:t>
            </a:r>
            <a:r>
              <a:rPr lang="en-US" sz="2800">
                <a:latin typeface="Traditional Arabic" pitchFamily="2" charset="-78"/>
                <a:cs typeface="Traditional Arabic" pitchFamily="2" charset="-78"/>
              </a:rPr>
              <a:t>UNF</a:t>
            </a:r>
            <a:r>
              <a:rPr lang="ar-SA" sz="2800">
                <a:latin typeface="Traditional Arabic" pitchFamily="2" charset="-78"/>
                <a:cs typeface="Traditional Arabic" pitchFamily="2" charset="-78"/>
              </a:rPr>
              <a:t> التي يتم فيها وضع البيانات في صفوف وأعمدة مع احتمالية وجود تكرار للبيانات، ثم صيغة التطبيع الأولى </a:t>
            </a:r>
            <a:r>
              <a:rPr lang="en-US" sz="2800">
                <a:latin typeface="Traditional Arabic" pitchFamily="2" charset="-78"/>
                <a:cs typeface="Traditional Arabic" pitchFamily="2" charset="-78"/>
              </a:rPr>
              <a:t>1NF </a:t>
            </a:r>
            <a:r>
              <a:rPr lang="ar-SA" sz="2800">
                <a:latin typeface="Traditional Arabic" pitchFamily="2" charset="-78"/>
                <a:cs typeface="Traditional Arabic" pitchFamily="2" charset="-78"/>
              </a:rPr>
              <a:t> التي لا يوجد بها تكرار للبيانات ويتم فيها تحديد المفتاح الرئيسي </a:t>
            </a:r>
            <a:r>
              <a:rPr lang="en-US" sz="2800">
                <a:latin typeface="Traditional Arabic" pitchFamily="2" charset="-78"/>
                <a:cs typeface="Traditional Arabic" pitchFamily="2" charset="-78"/>
              </a:rPr>
              <a:t>PK</a:t>
            </a:r>
            <a:r>
              <a:rPr lang="ar-SA" sz="2800">
                <a:latin typeface="Traditional Arabic" pitchFamily="2" charset="-78"/>
                <a:cs typeface="Traditional Arabic" pitchFamily="2" charset="-78"/>
              </a:rPr>
              <a:t>، ثم الانتقال إلى صيغة التطبيع الثانية </a:t>
            </a:r>
            <a:r>
              <a:rPr lang="en-US" sz="2800">
                <a:latin typeface="Traditional Arabic" pitchFamily="2" charset="-78"/>
                <a:cs typeface="Traditional Arabic" pitchFamily="2" charset="-78"/>
              </a:rPr>
              <a:t>2NF</a:t>
            </a:r>
            <a:r>
              <a:rPr lang="ar-SA" sz="2800">
                <a:latin typeface="Traditional Arabic" pitchFamily="2" charset="-78"/>
                <a:cs typeface="Traditional Arabic" pitchFamily="2" charset="-78"/>
              </a:rPr>
              <a:t> بإزالة الخصائص الجزئية من الجداول مع ابقاء الخصائص المعتمدة اعتماداً كلياً على المفتاح الرئيسي مع احتمالية حدوث أخطاء التحديث في الجداول الناتجة، وللقضاء على هذه الاخطاء نصل لصيغة التطبيع الثالثة </a:t>
            </a:r>
            <a:r>
              <a:rPr lang="en-US" sz="2800">
                <a:latin typeface="Traditional Arabic" pitchFamily="2" charset="-78"/>
                <a:cs typeface="Traditional Arabic" pitchFamily="2" charset="-78"/>
              </a:rPr>
              <a:t>3NF</a:t>
            </a:r>
            <a:r>
              <a:rPr lang="ar-SA" sz="2800">
                <a:latin typeface="Traditional Arabic" pitchFamily="2" charset="-78"/>
                <a:cs typeface="Traditional Arabic" pitchFamily="2" charset="-78"/>
              </a:rPr>
              <a:t> بإزالة الخصائص المتعدية في الجداول ووضعها في جدول جديد منفصل.</a:t>
            </a:r>
            <a:endParaRPr lang="en-US" sz="2800">
              <a:latin typeface="Traditional Arabic" pitchFamily="2" charset="-78"/>
              <a:cs typeface="Traditional Arabic" pitchFamily="2" charset="-78"/>
            </a:endParaRPr>
          </a:p>
        </p:txBody>
      </p:sp>
      <p:sp>
        <p:nvSpPr>
          <p:cNvPr id="40962" name="Rectangle 3"/>
          <p:cNvSpPr>
            <a:spLocks noChangeArrowheads="1"/>
          </p:cNvSpPr>
          <p:nvPr/>
        </p:nvSpPr>
        <p:spPr bwMode="auto">
          <a:xfrm>
            <a:off x="76200" y="390525"/>
            <a:ext cx="9677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rtl="1"/>
            <a:r>
              <a:rPr lang="ar-SA" sz="3600" b="1">
                <a:solidFill>
                  <a:srgbClr val="0000FF"/>
                </a:solidFill>
                <a:latin typeface="Traditional Arabic" pitchFamily="2" charset="-78"/>
                <a:cs typeface="Traditional Arabic" pitchFamily="2" charset="-78"/>
              </a:rPr>
              <a:t>ملخص </a:t>
            </a:r>
            <a:r>
              <a:rPr lang="en-GB" sz="3600" b="1">
                <a:solidFill>
                  <a:srgbClr val="0000FF"/>
                </a:solidFill>
                <a:latin typeface="Traditional Arabic" pitchFamily="2" charset="-78"/>
                <a:cs typeface="Traditional Arabic" pitchFamily="2" charset="-78"/>
              </a:rPr>
              <a:t>Summary</a:t>
            </a:r>
            <a:endParaRPr lang="en-US" sz="3600" b="1">
              <a:solidFill>
                <a:srgbClr val="0000FF"/>
              </a:solidFill>
              <a:latin typeface="Traditional Arabic" pitchFamily="2" charset="-78"/>
              <a:cs typeface="Traditional Arabic" pitchFamily="2" charset="-78"/>
            </a:endParaRPr>
          </a:p>
        </p:txBody>
      </p:sp>
      <p:pic>
        <p:nvPicPr>
          <p:cNvPr id="40964" name="~PP23317.WAV">
            <a:hlinkClick r:id="" action="ppaction://media"/>
          </p:cNvPr>
          <p:cNvPicPr>
            <a:picLocks noRot="1" noChangeAspect="1" noChangeArrowheads="1"/>
          </p:cNvPicPr>
          <p:nvPr>
            <a:wavAudioFile r:embed="rId1" name="~PP2407.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09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096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عنصر نائب للمحتوى 2"/>
          <p:cNvSpPr>
            <a:spLocks noGrp="1"/>
          </p:cNvSpPr>
          <p:nvPr>
            <p:ph idx="1"/>
          </p:nvPr>
        </p:nvSpPr>
        <p:spPr>
          <a:xfrm>
            <a:off x="2865438" y="2997200"/>
            <a:ext cx="5472112" cy="792163"/>
          </a:xfrm>
          <a:extLst/>
        </p:spPr>
        <p:txBody>
          <a:bodyPr rtlCol="0">
            <a:normAutofit fontScale="92500" lnSpcReduction="20000"/>
          </a:bodyPr>
          <a:lstStyle/>
          <a:p>
            <a:pPr fontAlgn="auto">
              <a:spcAft>
                <a:spcPts val="0"/>
              </a:spcAft>
              <a:buFontTx/>
              <a:buNone/>
              <a:defRPr/>
            </a:pPr>
            <a:r>
              <a:rPr lang="ar-SA" sz="6000" b="1" dirty="0" smtClean="0"/>
              <a:t>نهاية المحاضرة</a:t>
            </a:r>
            <a:endParaRPr lang="en-GB" sz="6000" b="1" dirty="0" smtClean="0"/>
          </a:p>
          <a:p>
            <a:pPr fontAlgn="auto">
              <a:spcAft>
                <a:spcPts val="0"/>
              </a:spcAft>
              <a:buFontTx/>
              <a:buNone/>
              <a:defRPr/>
            </a:pPr>
            <a:endParaRPr lang="en-GB" sz="6000" b="1" dirty="0" smtClean="0"/>
          </a:p>
          <a:p>
            <a:pPr fontAlgn="auto">
              <a:spcAft>
                <a:spcPts val="0"/>
              </a:spcAft>
              <a:buFontTx/>
              <a:buNone/>
              <a:defRPr/>
            </a:pPr>
            <a:endParaRPr lang="ar-SA" sz="6000" dirty="0" smtClean="0"/>
          </a:p>
        </p:txBody>
      </p:sp>
      <p:sp>
        <p:nvSpPr>
          <p:cNvPr id="43010" name="مستطيل 3"/>
          <p:cNvSpPr>
            <a:spLocks noChangeArrowheads="1"/>
          </p:cNvSpPr>
          <p:nvPr/>
        </p:nvSpPr>
        <p:spPr bwMode="auto">
          <a:xfrm>
            <a:off x="2216150" y="3802063"/>
            <a:ext cx="4705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rtl="1"/>
            <a:r>
              <a:rPr lang="en-US" altLang="ar-SA" sz="4400" b="1">
                <a:solidFill>
                  <a:srgbClr val="0033CC"/>
                </a:solidFill>
                <a:latin typeface="Century Schoolbook" pitchFamily="18" charset="0"/>
                <a:cs typeface="Aharoni" pitchFamily="2" charset="-79"/>
              </a:rPr>
              <a:t>Any</a:t>
            </a:r>
            <a:r>
              <a:rPr lang="en-US" altLang="ar-SA" sz="4400" b="1">
                <a:latin typeface="Century Schoolbook" pitchFamily="18" charset="0"/>
                <a:cs typeface="Aharoni" pitchFamily="2" charset="-79"/>
              </a:rPr>
              <a:t> </a:t>
            </a:r>
            <a:r>
              <a:rPr lang="en-US" altLang="ar-SA" sz="4400" b="1">
                <a:solidFill>
                  <a:srgbClr val="0033CC"/>
                </a:solidFill>
                <a:latin typeface="Century Schoolbook" pitchFamily="18" charset="0"/>
                <a:cs typeface="Aharoni" pitchFamily="2" charset="-79"/>
              </a:rPr>
              <a:t>Questions</a:t>
            </a:r>
            <a:endParaRPr lang="ar-SA" sz="4400">
              <a:solidFill>
                <a:srgbClr val="0033CC"/>
              </a:solidFill>
              <a:latin typeface="Calibri" pitchFamily="34" charset="0"/>
            </a:endParaRPr>
          </a:p>
        </p:txBody>
      </p:sp>
      <p:pic>
        <p:nvPicPr>
          <p:cNvPr id="4301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43275" y="485775"/>
            <a:ext cx="26765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P33317.WAV">
            <a:hlinkClick r:id="" action="ppaction://media"/>
          </p:cNvPr>
          <p:cNvPicPr>
            <a:picLocks noRot="1" noChangeAspect="1" noChangeArrowheads="1"/>
          </p:cNvPicPr>
          <p:nvPr>
            <a:wavAudioFile r:embed="rId1" name="~PP3740.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536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430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30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التطبيع </a:t>
            </a:r>
            <a:r>
              <a:rPr lang="en-GB" sz="3200" b="1">
                <a:solidFill>
                  <a:srgbClr val="0000CC"/>
                </a:solidFill>
                <a:latin typeface="Traditional Arabic" pitchFamily="2" charset="-78"/>
                <a:cs typeface="Traditional Arabic" pitchFamily="2" charset="-78"/>
              </a:rPr>
              <a:t>Normalization </a:t>
            </a:r>
            <a:endParaRPr lang="en-US" sz="3200" b="1">
              <a:solidFill>
                <a:srgbClr val="0000CC"/>
              </a:solidFill>
              <a:latin typeface="Traditional Arabic" pitchFamily="2" charset="-78"/>
              <a:cs typeface="Traditional Arabic" pitchFamily="2" charset="-78"/>
            </a:endParaRPr>
          </a:p>
        </p:txBody>
      </p:sp>
      <p:sp>
        <p:nvSpPr>
          <p:cNvPr id="8194" name="Rectangle 3"/>
          <p:cNvSpPr txBox="1">
            <a:spLocks noChangeArrowheads="1"/>
          </p:cNvSpPr>
          <p:nvPr/>
        </p:nvSpPr>
        <p:spPr bwMode="auto">
          <a:xfrm>
            <a:off x="742950" y="1042988"/>
            <a:ext cx="8458200"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just" rtl="1">
              <a:lnSpc>
                <a:spcPct val="150000"/>
              </a:lnSpc>
            </a:pPr>
            <a:r>
              <a:rPr lang="ar-SA" sz="2800">
                <a:latin typeface="Traditional Arabic" pitchFamily="2" charset="-78"/>
                <a:cs typeface="Traditional Arabic" pitchFamily="2" charset="-78"/>
              </a:rPr>
              <a:t>التطبيع هو طريقة تحليلية ينتج عنه أقل فصل للخصائص في جداول جديدة لتقليل مشاكل التحديث بناء على المفتاح الرئيسي (أو مفاتيحها المرشحة) والاعتمادية الوظيفية.</a:t>
            </a:r>
          </a:p>
          <a:p>
            <a:pPr algn="just" rtl="1">
              <a:lnSpc>
                <a:spcPct val="150000"/>
              </a:lnSpc>
            </a:pPr>
            <a:r>
              <a:rPr lang="ar-SA" sz="2800">
                <a:latin typeface="Traditional Arabic" pitchFamily="2" charset="-78"/>
                <a:cs typeface="Traditional Arabic" pitchFamily="2" charset="-78"/>
              </a:rPr>
              <a:t>يتضمن التطبيع سلسلة من القواعد التي يتم استخدامها لاختبار الجداول بحيث يتم تقسيم جداول قاعدة البيانات إلى جداول جديدة في أقل عدد ممكن.</a:t>
            </a:r>
          </a:p>
        </p:txBody>
      </p:sp>
      <p:pic>
        <p:nvPicPr>
          <p:cNvPr id="8196" name="~PP63130.WAV">
            <a:hlinkClick r:id="" action="ppaction://media"/>
          </p:cNvPr>
          <p:cNvPicPr>
            <a:picLocks noRot="1" noChangeAspect="1" noChangeArrowheads="1"/>
          </p:cNvPicPr>
          <p:nvPr>
            <a:wavAudioFile r:embed="rId1" name="~PP69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81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19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 التطبيع </a:t>
            </a:r>
            <a:r>
              <a:rPr lang="en-GB" sz="3200" b="1">
                <a:solidFill>
                  <a:srgbClr val="0000CC"/>
                </a:solidFill>
                <a:latin typeface="Traditional Arabic" pitchFamily="2" charset="-78"/>
                <a:cs typeface="Traditional Arabic" pitchFamily="2" charset="-78"/>
              </a:rPr>
              <a:t>Normalization</a:t>
            </a:r>
            <a:r>
              <a:rPr lang="en-US" sz="3200" b="1">
                <a:solidFill>
                  <a:srgbClr val="0000CC"/>
                </a:solidFill>
                <a:latin typeface="Traditional Arabic" pitchFamily="2" charset="-78"/>
                <a:cs typeface="Traditional Arabic" pitchFamily="2" charset="-78"/>
              </a:rPr>
              <a:t> Forms</a:t>
            </a:r>
            <a:r>
              <a:rPr lang="en-GB" sz="3200" b="1">
                <a:solidFill>
                  <a:srgbClr val="0000CC"/>
                </a:solidFill>
                <a:latin typeface="Traditional Arabic" pitchFamily="2" charset="-78"/>
                <a:cs typeface="Traditional Arabic" pitchFamily="2" charset="-78"/>
              </a:rPr>
              <a:t> </a:t>
            </a:r>
            <a:endParaRPr lang="en-US" sz="3200" b="1">
              <a:solidFill>
                <a:srgbClr val="0000CC"/>
              </a:solidFill>
              <a:latin typeface="Traditional Arabic" pitchFamily="2" charset="-78"/>
              <a:cs typeface="Traditional Arabic" pitchFamily="2" charset="-78"/>
            </a:endParaRPr>
          </a:p>
        </p:txBody>
      </p:sp>
      <p:grpSp>
        <p:nvGrpSpPr>
          <p:cNvPr id="10242" name="Group 4"/>
          <p:cNvGrpSpPr>
            <a:grpSpLocks/>
          </p:cNvGrpSpPr>
          <p:nvPr/>
        </p:nvGrpSpPr>
        <p:grpSpPr bwMode="auto">
          <a:xfrm>
            <a:off x="2773363" y="1604963"/>
            <a:ext cx="4195762" cy="4097337"/>
            <a:chOff x="0" y="0"/>
            <a:chExt cx="3495675" cy="3152775"/>
          </a:xfrm>
        </p:grpSpPr>
        <p:grpSp>
          <p:nvGrpSpPr>
            <p:cNvPr id="10247" name="Group 5"/>
            <p:cNvGrpSpPr>
              <a:grpSpLocks/>
            </p:cNvGrpSpPr>
            <p:nvPr/>
          </p:nvGrpSpPr>
          <p:grpSpPr bwMode="auto">
            <a:xfrm>
              <a:off x="0" y="0"/>
              <a:ext cx="3495675" cy="3152775"/>
              <a:chOff x="0" y="0"/>
              <a:chExt cx="3495675" cy="3152775"/>
            </a:xfrm>
          </p:grpSpPr>
          <p:grpSp>
            <p:nvGrpSpPr>
              <p:cNvPr id="10249" name="Group 7"/>
              <p:cNvGrpSpPr>
                <a:grpSpLocks/>
              </p:cNvGrpSpPr>
              <p:nvPr/>
            </p:nvGrpSpPr>
            <p:grpSpPr bwMode="auto">
              <a:xfrm>
                <a:off x="0" y="0"/>
                <a:ext cx="3495675" cy="3152775"/>
                <a:chOff x="0" y="0"/>
                <a:chExt cx="3495675" cy="3152775"/>
              </a:xfrm>
            </p:grpSpPr>
            <p:grpSp>
              <p:nvGrpSpPr>
                <p:cNvPr id="10254" name="Group 12"/>
                <p:cNvGrpSpPr>
                  <a:grpSpLocks/>
                </p:cNvGrpSpPr>
                <p:nvPr/>
              </p:nvGrpSpPr>
              <p:grpSpPr bwMode="auto">
                <a:xfrm>
                  <a:off x="0" y="447676"/>
                  <a:ext cx="3495675" cy="2256789"/>
                  <a:chOff x="0" y="0"/>
                  <a:chExt cx="3495675" cy="2257424"/>
                </a:xfrm>
              </p:grpSpPr>
              <p:sp>
                <p:nvSpPr>
                  <p:cNvPr id="23" name="Rounded Rectangle 22"/>
                  <p:cNvSpPr/>
                  <p:nvPr/>
                </p:nvSpPr>
                <p:spPr>
                  <a:xfrm>
                    <a:off x="0" y="1018450"/>
                    <a:ext cx="3495675" cy="943289"/>
                  </a:xfrm>
                  <a:prstGeom prst="roundRect">
                    <a:avLst/>
                  </a:prstGeom>
                  <a:solidFill>
                    <a:schemeClr val="accent4">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4" name="Flowchart: Manual Operation 23"/>
                  <p:cNvSpPr/>
                  <p:nvPr/>
                </p:nvSpPr>
                <p:spPr>
                  <a:xfrm rot="10800000">
                    <a:off x="485400" y="1961738"/>
                    <a:ext cx="2638620" cy="295694"/>
                  </a:xfrm>
                  <a:prstGeom prst="flowChartManualOperation">
                    <a:avLst/>
                  </a:prstGeom>
                  <a:no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5" name="Curved Down Arrow 24"/>
                  <p:cNvSpPr/>
                  <p:nvPr/>
                </p:nvSpPr>
                <p:spPr>
                  <a:xfrm>
                    <a:off x="247329" y="9180"/>
                    <a:ext cx="734053" cy="40932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6" name="Curved Down Arrow 25"/>
                  <p:cNvSpPr/>
                  <p:nvPr/>
                </p:nvSpPr>
                <p:spPr>
                  <a:xfrm flipH="1">
                    <a:off x="2561908" y="-595"/>
                    <a:ext cx="714213" cy="40932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7" name="Flowchart: Manual Operation 26"/>
                  <p:cNvSpPr/>
                  <p:nvPr/>
                </p:nvSpPr>
                <p:spPr>
                  <a:xfrm>
                    <a:off x="466883" y="380630"/>
                    <a:ext cx="2638620" cy="637819"/>
                  </a:xfrm>
                  <a:prstGeom prst="flowChartManualOperation">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8" name="Text Box 162"/>
                  <p:cNvSpPr txBox="1"/>
                  <p:nvPr/>
                </p:nvSpPr>
                <p:spPr>
                  <a:xfrm>
                    <a:off x="694373" y="215677"/>
                    <a:ext cx="2110896" cy="87608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0"/>
                      </a:spcAft>
                      <a:defRPr/>
                    </a:pPr>
                    <a:r>
                      <a:rPr lang="ar-SA" sz="1200" b="1" dirty="0">
                        <a:ea typeface="Calibri"/>
                        <a:cs typeface="Traditional Arabic"/>
                      </a:rPr>
                      <a:t>مصادر البيانات </a:t>
                    </a:r>
                    <a:r>
                      <a:rPr lang="en-US" sz="1200" b="1" dirty="0">
                        <a:latin typeface="Traditional Arabic"/>
                        <a:ea typeface="Calibri"/>
                        <a:cs typeface="Arial"/>
                      </a:rPr>
                      <a:t>Data Sources</a:t>
                    </a:r>
                    <a:endParaRPr lang="en-US" sz="1100" dirty="0">
                      <a:ea typeface="Calibri"/>
                      <a:cs typeface="Arial"/>
                    </a:endParaRPr>
                  </a:p>
                  <a:p>
                    <a:pPr algn="ctr" rtl="1" fontAlgn="auto">
                      <a:lnSpc>
                        <a:spcPct val="107000"/>
                      </a:lnSpc>
                      <a:spcBef>
                        <a:spcPts val="0"/>
                      </a:spcBef>
                      <a:spcAft>
                        <a:spcPts val="0"/>
                      </a:spcAft>
                      <a:defRPr/>
                    </a:pPr>
                    <a:r>
                      <a:rPr lang="ar-SA" sz="1200" b="1" dirty="0">
                        <a:ea typeface="Calibri"/>
                        <a:cs typeface="Traditional Arabic"/>
                      </a:rPr>
                      <a:t>إلى</a:t>
                    </a:r>
                    <a:endParaRPr lang="en-US" sz="1100" dirty="0">
                      <a:ea typeface="Calibri"/>
                      <a:cs typeface="Arial"/>
                    </a:endParaRPr>
                  </a:p>
                  <a:p>
                    <a:pPr algn="ctr" rtl="1" fontAlgn="auto">
                      <a:lnSpc>
                        <a:spcPct val="107000"/>
                      </a:lnSpc>
                      <a:spcBef>
                        <a:spcPts val="0"/>
                      </a:spcBef>
                      <a:spcAft>
                        <a:spcPts val="0"/>
                      </a:spcAft>
                      <a:defRPr/>
                    </a:pPr>
                    <a:r>
                      <a:rPr lang="en-US" sz="1200" b="1" dirty="0">
                        <a:latin typeface="Traditional Arabic"/>
                        <a:ea typeface="Calibri"/>
                        <a:cs typeface="Arial"/>
                      </a:rPr>
                      <a:t>UNF</a:t>
                    </a:r>
                    <a:endParaRPr lang="en-US" sz="1100" dirty="0">
                      <a:ea typeface="Calibri"/>
                      <a:cs typeface="Arial"/>
                    </a:endParaRPr>
                  </a:p>
                  <a:p>
                    <a:pPr algn="ctr" rtl="1" fontAlgn="auto">
                      <a:lnSpc>
                        <a:spcPct val="107000"/>
                      </a:lnSpc>
                      <a:spcBef>
                        <a:spcPts val="0"/>
                      </a:spcBef>
                      <a:spcAft>
                        <a:spcPts val="0"/>
                      </a:spcAft>
                      <a:defRPr/>
                    </a:pPr>
                    <a:r>
                      <a:rPr lang="en-US" sz="1200" b="1" dirty="0">
                        <a:latin typeface="Traditional Arabic"/>
                        <a:ea typeface="Calibri"/>
                        <a:cs typeface="Arial"/>
                      </a:rPr>
                      <a:t> </a:t>
                    </a:r>
                    <a:endParaRPr lang="en-US" sz="1100" dirty="0">
                      <a:ea typeface="Calibri"/>
                      <a:cs typeface="Arial"/>
                    </a:endParaRPr>
                  </a:p>
                </p:txBody>
              </p:sp>
              <p:sp>
                <p:nvSpPr>
                  <p:cNvPr id="29" name="Text Box 163"/>
                  <p:cNvSpPr txBox="1"/>
                  <p:nvPr/>
                </p:nvSpPr>
                <p:spPr>
                  <a:xfrm>
                    <a:off x="161359" y="1151634"/>
                    <a:ext cx="3172957" cy="724573"/>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0"/>
                      </a:spcAft>
                      <a:defRPr/>
                    </a:pPr>
                    <a:r>
                      <a:rPr lang="ar-SA" sz="1400" b="1" dirty="0">
                        <a:ea typeface="Calibri"/>
                        <a:cs typeface="Traditional Arabic"/>
                      </a:rPr>
                      <a:t>تنفيذ خطوات صيغ التطبيع</a:t>
                    </a:r>
                    <a:endParaRPr lang="en-US" sz="1200" dirty="0">
                      <a:ea typeface="Calibri"/>
                      <a:cs typeface="Arial"/>
                    </a:endParaRPr>
                  </a:p>
                  <a:p>
                    <a:pPr algn="ctr" rtl="1" fontAlgn="auto">
                      <a:lnSpc>
                        <a:spcPct val="107000"/>
                      </a:lnSpc>
                      <a:spcBef>
                        <a:spcPts val="0"/>
                      </a:spcBef>
                      <a:spcAft>
                        <a:spcPts val="0"/>
                      </a:spcAft>
                      <a:defRPr/>
                    </a:pPr>
                    <a:r>
                      <a:rPr lang="en-US" sz="1400" b="1" dirty="0">
                        <a:latin typeface="Traditional Arabic"/>
                        <a:ea typeface="Calibri"/>
                        <a:cs typeface="Arial"/>
                      </a:rPr>
                      <a:t>1NF , 2NF , 3NF</a:t>
                    </a:r>
                    <a:endParaRPr lang="en-US" sz="1200" dirty="0">
                      <a:ea typeface="Calibri"/>
                      <a:cs typeface="Arial"/>
                    </a:endParaRPr>
                  </a:p>
                  <a:p>
                    <a:pPr algn="r" rtl="1" fontAlgn="auto">
                      <a:lnSpc>
                        <a:spcPct val="107000"/>
                      </a:lnSpc>
                      <a:spcBef>
                        <a:spcPts val="0"/>
                      </a:spcBef>
                      <a:spcAft>
                        <a:spcPts val="800"/>
                      </a:spcAft>
                      <a:defRPr/>
                    </a:pPr>
                    <a:r>
                      <a:rPr lang="ar-SA" sz="1200" dirty="0">
                        <a:ea typeface="Calibri"/>
                        <a:cs typeface="Traditional Arabic"/>
                      </a:rPr>
                      <a:t>إزالة المجموعات المتكررة - إزالة الإعتمادية الوظيفية الجزئية - إزالة الإعتمادية الوظيفية المتعدية</a:t>
                    </a:r>
                    <a:endParaRPr lang="en-US" sz="1600" dirty="0">
                      <a:ea typeface="Calibri"/>
                      <a:cs typeface="Arial"/>
                    </a:endParaRPr>
                  </a:p>
                  <a:p>
                    <a:pPr algn="ctr" rtl="1" fontAlgn="auto">
                      <a:lnSpc>
                        <a:spcPct val="107000"/>
                      </a:lnSpc>
                      <a:spcBef>
                        <a:spcPts val="0"/>
                      </a:spcBef>
                      <a:spcAft>
                        <a:spcPts val="0"/>
                      </a:spcAft>
                      <a:defRPr/>
                    </a:pPr>
                    <a:r>
                      <a:rPr lang="en-US" sz="1200" b="1" dirty="0">
                        <a:latin typeface="Traditional Arabic"/>
                        <a:ea typeface="Calibri"/>
                        <a:cs typeface="Arial"/>
                      </a:rPr>
                      <a:t> </a:t>
                    </a:r>
                    <a:endParaRPr lang="en-US" sz="1100" dirty="0">
                      <a:ea typeface="Calibri"/>
                      <a:cs typeface="Arial"/>
                    </a:endParaRPr>
                  </a:p>
                </p:txBody>
              </p:sp>
            </p:grpSp>
            <p:sp>
              <p:nvSpPr>
                <p:cNvPr id="14" name="Text Box 164"/>
                <p:cNvSpPr txBox="1"/>
                <p:nvPr/>
              </p:nvSpPr>
              <p:spPr>
                <a:xfrm>
                  <a:off x="1019737" y="174679"/>
                  <a:ext cx="513175" cy="59000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fontAlgn="auto">
                    <a:lnSpc>
                      <a:spcPct val="107000"/>
                    </a:lnSpc>
                    <a:spcBef>
                      <a:spcPts val="0"/>
                    </a:spcBef>
                    <a:spcAft>
                      <a:spcPts val="800"/>
                    </a:spcAft>
                    <a:defRPr/>
                  </a:pPr>
                  <a:endParaRPr lang="en-US" sz="1400">
                    <a:latin typeface="Traditional Arabic"/>
                    <a:ea typeface="Calibri"/>
                    <a:cs typeface="Arial"/>
                  </a:endParaRPr>
                </a:p>
              </p:txBody>
            </p:sp>
            <p:sp>
              <p:nvSpPr>
                <p:cNvPr id="15" name="Text Box 165"/>
                <p:cNvSpPr txBox="1"/>
                <p:nvPr/>
              </p:nvSpPr>
              <p:spPr>
                <a:xfrm>
                  <a:off x="1514395" y="0"/>
                  <a:ext cx="514498" cy="5900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p>
                  <a:pPr fontAlgn="auto">
                    <a:lnSpc>
                      <a:spcPct val="107000"/>
                    </a:lnSpc>
                    <a:spcBef>
                      <a:spcPts val="0"/>
                    </a:spcBef>
                    <a:spcAft>
                      <a:spcPts val="800"/>
                    </a:spcAft>
                    <a:defRPr/>
                  </a:pPr>
                  <a:endParaRPr lang="en-US" sz="1400">
                    <a:latin typeface="Traditional Arabic"/>
                    <a:ea typeface="Calibri"/>
                    <a:cs typeface="Arial"/>
                  </a:endParaRPr>
                </a:p>
              </p:txBody>
            </p:sp>
            <p:sp>
              <p:nvSpPr>
                <p:cNvPr id="16" name="Text Box 166"/>
                <p:cNvSpPr txBox="1"/>
                <p:nvPr/>
              </p:nvSpPr>
              <p:spPr>
                <a:xfrm>
                  <a:off x="2047410" y="200331"/>
                  <a:ext cx="514497" cy="59000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fontAlgn="auto">
                    <a:lnSpc>
                      <a:spcPct val="107000"/>
                    </a:lnSpc>
                    <a:spcBef>
                      <a:spcPts val="0"/>
                    </a:spcBef>
                    <a:spcAft>
                      <a:spcPts val="800"/>
                    </a:spcAft>
                    <a:defRPr/>
                  </a:pPr>
                  <a:endParaRPr lang="en-US" sz="1400">
                    <a:latin typeface="Traditional Arabic"/>
                    <a:ea typeface="Calibri"/>
                    <a:cs typeface="Arial"/>
                  </a:endParaRPr>
                </a:p>
              </p:txBody>
            </p:sp>
            <p:sp>
              <p:nvSpPr>
                <p:cNvPr id="17" name="Text Box 167"/>
                <p:cNvSpPr txBox="1"/>
                <p:nvPr/>
              </p:nvSpPr>
              <p:spPr>
                <a:xfrm>
                  <a:off x="2686234" y="2771657"/>
                  <a:ext cx="399430" cy="381118"/>
                </a:xfrm>
                <a:prstGeom prst="rect">
                  <a:avLst/>
                </a:prstGeom>
                <a:ln/>
              </p:spPr>
              <p:style>
                <a:lnRef idx="2">
                  <a:schemeClr val="accent2"/>
                </a:lnRef>
                <a:fillRef idx="1">
                  <a:schemeClr val="lt1"/>
                </a:fillRef>
                <a:effectRef idx="0">
                  <a:schemeClr val="accent2"/>
                </a:effectRef>
                <a:fontRef idx="minor">
                  <a:schemeClr val="dk1"/>
                </a:fontRef>
              </p:style>
              <p:txBody>
                <a:bodyPr/>
                <a:lstStyle/>
                <a:p>
                  <a:pPr algn="ctr" fontAlgn="auto">
                    <a:lnSpc>
                      <a:spcPct val="107000"/>
                    </a:lnSpc>
                    <a:spcBef>
                      <a:spcPts val="0"/>
                    </a:spcBef>
                    <a:spcAft>
                      <a:spcPts val="0"/>
                    </a:spcAft>
                    <a:defRPr/>
                  </a:pPr>
                  <a:r>
                    <a:rPr lang="ar-SA" sz="900" b="1" dirty="0">
                      <a:ea typeface="Calibri"/>
                      <a:cs typeface="Traditional Arabic"/>
                    </a:rPr>
                    <a:t>جدول</a:t>
                  </a:r>
                  <a:endParaRPr lang="en-US" sz="1200" dirty="0">
                    <a:ea typeface="Calibri"/>
                    <a:cs typeface="Arial"/>
                  </a:endParaRPr>
                </a:p>
                <a:p>
                  <a:pPr algn="ctr" fontAlgn="auto">
                    <a:lnSpc>
                      <a:spcPct val="107000"/>
                    </a:lnSpc>
                    <a:spcBef>
                      <a:spcPts val="0"/>
                    </a:spcBef>
                    <a:spcAft>
                      <a:spcPts val="0"/>
                    </a:spcAft>
                    <a:defRPr/>
                  </a:pPr>
                  <a:r>
                    <a:rPr lang="ar-SA" sz="900" b="1" dirty="0">
                      <a:ea typeface="Calibri"/>
                      <a:cs typeface="Traditional Arabic"/>
                    </a:rPr>
                    <a:t>1</a:t>
                  </a:r>
                  <a:endParaRPr lang="en-US" sz="1200" dirty="0">
                    <a:ea typeface="Calibri"/>
                    <a:cs typeface="Arial"/>
                  </a:endParaRPr>
                </a:p>
              </p:txBody>
            </p:sp>
            <p:sp>
              <p:nvSpPr>
                <p:cNvPr id="18" name="Text Box 168"/>
                <p:cNvSpPr txBox="1"/>
                <p:nvPr/>
              </p:nvSpPr>
              <p:spPr>
                <a:xfrm>
                  <a:off x="600468" y="2771657"/>
                  <a:ext cx="399430" cy="381118"/>
                </a:xfrm>
                <a:prstGeom prst="rect">
                  <a:avLst/>
                </a:prstGeom>
                <a:ln/>
              </p:spPr>
              <p:style>
                <a:lnRef idx="2">
                  <a:schemeClr val="accent2"/>
                </a:lnRef>
                <a:fillRef idx="1">
                  <a:schemeClr val="lt1"/>
                </a:fillRef>
                <a:effectRef idx="0">
                  <a:schemeClr val="accent2"/>
                </a:effectRef>
                <a:fontRef idx="minor">
                  <a:schemeClr val="dk1"/>
                </a:fontRef>
              </p:style>
              <p:txBody>
                <a:bodyPr/>
                <a:lstStyle/>
                <a:p>
                  <a:pPr algn="ctr" fontAlgn="auto">
                    <a:lnSpc>
                      <a:spcPct val="107000"/>
                    </a:lnSpc>
                    <a:spcBef>
                      <a:spcPts val="0"/>
                    </a:spcBef>
                    <a:spcAft>
                      <a:spcPts val="0"/>
                    </a:spcAft>
                    <a:defRPr/>
                  </a:pPr>
                  <a:r>
                    <a:rPr lang="ar-SA" sz="900" b="1" dirty="0">
                      <a:ea typeface="Calibri"/>
                      <a:cs typeface="Traditional Arabic"/>
                    </a:rPr>
                    <a:t>جدول</a:t>
                  </a:r>
                  <a:endParaRPr lang="en-US" sz="1200" dirty="0">
                    <a:ea typeface="Calibri"/>
                    <a:cs typeface="Arial"/>
                  </a:endParaRPr>
                </a:p>
                <a:p>
                  <a:pPr algn="ctr" fontAlgn="auto">
                    <a:lnSpc>
                      <a:spcPct val="107000"/>
                    </a:lnSpc>
                    <a:spcBef>
                      <a:spcPts val="0"/>
                    </a:spcBef>
                    <a:spcAft>
                      <a:spcPts val="0"/>
                    </a:spcAft>
                    <a:defRPr/>
                  </a:pPr>
                  <a:r>
                    <a:rPr lang="ar-SA" sz="900" b="1" dirty="0">
                      <a:ea typeface="Calibri"/>
                      <a:cs typeface="Traditional Arabic"/>
                    </a:rPr>
                    <a:t>3</a:t>
                  </a:r>
                  <a:endParaRPr lang="en-US" sz="1200" dirty="0">
                    <a:ea typeface="Calibri"/>
                    <a:cs typeface="Arial"/>
                  </a:endParaRPr>
                </a:p>
              </p:txBody>
            </p:sp>
            <p:cxnSp>
              <p:nvCxnSpPr>
                <p:cNvPr id="19" name="Straight Connector 18"/>
                <p:cNvCxnSpPr/>
                <p:nvPr/>
              </p:nvCxnSpPr>
              <p:spPr>
                <a:xfrm flipH="1">
                  <a:off x="1009156" y="2981760"/>
                  <a:ext cx="167707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 Box 170"/>
                <p:cNvSpPr txBox="1"/>
                <p:nvPr/>
              </p:nvSpPr>
              <p:spPr>
                <a:xfrm>
                  <a:off x="1638721" y="2771657"/>
                  <a:ext cx="399430" cy="381118"/>
                </a:xfrm>
                <a:prstGeom prst="rect">
                  <a:avLst/>
                </a:prstGeom>
                <a:ln/>
              </p:spPr>
              <p:style>
                <a:lnRef idx="2">
                  <a:schemeClr val="accent2"/>
                </a:lnRef>
                <a:fillRef idx="1">
                  <a:schemeClr val="lt1"/>
                </a:fillRef>
                <a:effectRef idx="0">
                  <a:schemeClr val="accent2"/>
                </a:effectRef>
                <a:fontRef idx="minor">
                  <a:schemeClr val="dk1"/>
                </a:fontRef>
              </p:style>
              <p:txBody>
                <a:bodyPr/>
                <a:lstStyle/>
                <a:p>
                  <a:pPr algn="ctr" fontAlgn="auto">
                    <a:lnSpc>
                      <a:spcPct val="107000"/>
                    </a:lnSpc>
                    <a:spcBef>
                      <a:spcPts val="0"/>
                    </a:spcBef>
                    <a:spcAft>
                      <a:spcPts val="0"/>
                    </a:spcAft>
                    <a:defRPr/>
                  </a:pPr>
                  <a:r>
                    <a:rPr lang="ar-SA" sz="900" b="1" dirty="0">
                      <a:ea typeface="Calibri"/>
                      <a:cs typeface="Traditional Arabic"/>
                    </a:rPr>
                    <a:t>جدول</a:t>
                  </a:r>
                  <a:endParaRPr lang="en-US" sz="1200" dirty="0">
                    <a:ea typeface="Calibri"/>
                    <a:cs typeface="Arial"/>
                  </a:endParaRPr>
                </a:p>
                <a:p>
                  <a:pPr algn="ctr" fontAlgn="auto">
                    <a:lnSpc>
                      <a:spcPct val="107000"/>
                    </a:lnSpc>
                    <a:spcBef>
                      <a:spcPts val="0"/>
                    </a:spcBef>
                    <a:spcAft>
                      <a:spcPts val="0"/>
                    </a:spcAft>
                    <a:defRPr/>
                  </a:pPr>
                  <a:r>
                    <a:rPr lang="ar-SA" sz="900" b="1" dirty="0">
                      <a:ea typeface="Calibri"/>
                      <a:cs typeface="Traditional Arabic"/>
                    </a:rPr>
                    <a:t>2</a:t>
                  </a:r>
                  <a:endParaRPr lang="en-US" sz="1200" dirty="0">
                    <a:ea typeface="Calibri"/>
                    <a:cs typeface="Arial"/>
                  </a:endParaRPr>
                </a:p>
              </p:txBody>
            </p:sp>
            <p:sp>
              <p:nvSpPr>
                <p:cNvPr id="21" name="Diamond 20"/>
                <p:cNvSpPr/>
                <p:nvPr/>
              </p:nvSpPr>
              <p:spPr>
                <a:xfrm>
                  <a:off x="2285481" y="2895032"/>
                  <a:ext cx="133584" cy="1722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sp>
              <p:nvSpPr>
                <p:cNvPr id="22" name="Diamond 21"/>
                <p:cNvSpPr/>
                <p:nvPr/>
              </p:nvSpPr>
              <p:spPr>
                <a:xfrm>
                  <a:off x="1247227" y="2895032"/>
                  <a:ext cx="133585" cy="17223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grpSp>
          <p:sp>
            <p:nvSpPr>
              <p:cNvPr id="9" name="Text Box 173"/>
              <p:cNvSpPr txBox="1"/>
              <p:nvPr/>
            </p:nvSpPr>
            <p:spPr>
              <a:xfrm>
                <a:off x="2448163" y="2771657"/>
                <a:ext cx="218232" cy="19055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800">
                    <a:ea typeface="Calibri"/>
                  </a:rPr>
                  <a:t>1</a:t>
                </a:r>
                <a:endParaRPr lang="en-US" sz="1100">
                  <a:ea typeface="Calibri"/>
                  <a:cs typeface="Arial"/>
                </a:endParaRPr>
              </a:p>
            </p:txBody>
          </p:sp>
          <p:sp>
            <p:nvSpPr>
              <p:cNvPr id="10" name="Text Box 174"/>
              <p:cNvSpPr txBox="1"/>
              <p:nvPr/>
            </p:nvSpPr>
            <p:spPr>
              <a:xfrm>
                <a:off x="2057991" y="2771657"/>
                <a:ext cx="218231" cy="19055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rtl="1" fontAlgn="auto">
                  <a:lnSpc>
                    <a:spcPct val="107000"/>
                  </a:lnSpc>
                  <a:spcBef>
                    <a:spcPts val="0"/>
                  </a:spcBef>
                  <a:spcAft>
                    <a:spcPts val="800"/>
                  </a:spcAft>
                  <a:defRPr/>
                </a:pPr>
                <a:r>
                  <a:rPr lang="ar-SA" sz="800">
                    <a:ea typeface="Calibri"/>
                  </a:rPr>
                  <a:t>1</a:t>
                </a:r>
                <a:endParaRPr lang="en-US" sz="1100">
                  <a:ea typeface="Calibri"/>
                  <a:cs typeface="Arial"/>
                </a:endParaRPr>
              </a:p>
            </p:txBody>
          </p:sp>
          <p:sp>
            <p:nvSpPr>
              <p:cNvPr id="11" name="Text Box 175"/>
              <p:cNvSpPr txBox="1"/>
              <p:nvPr/>
            </p:nvSpPr>
            <p:spPr>
              <a:xfrm>
                <a:off x="1409909" y="2771657"/>
                <a:ext cx="218231" cy="19055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algn="ctr" fontAlgn="auto">
                  <a:lnSpc>
                    <a:spcPct val="107000"/>
                  </a:lnSpc>
                  <a:spcBef>
                    <a:spcPts val="0"/>
                  </a:spcBef>
                  <a:spcAft>
                    <a:spcPts val="800"/>
                  </a:spcAft>
                  <a:defRPr/>
                </a:pPr>
                <a:r>
                  <a:rPr lang="en-US" sz="800">
                    <a:ea typeface="Calibri"/>
                    <a:cs typeface="Arial"/>
                  </a:rPr>
                  <a:t>N</a:t>
                </a:r>
                <a:endParaRPr lang="en-US" sz="1100">
                  <a:ea typeface="Calibri"/>
                  <a:cs typeface="Arial"/>
                </a:endParaRPr>
              </a:p>
            </p:txBody>
          </p:sp>
          <p:sp>
            <p:nvSpPr>
              <p:cNvPr id="12" name="Text Box 176"/>
              <p:cNvSpPr txBox="1"/>
              <p:nvPr/>
            </p:nvSpPr>
            <p:spPr>
              <a:xfrm>
                <a:off x="1019737" y="2771657"/>
                <a:ext cx="218232" cy="190559"/>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a:lstStyle/>
              <a:p>
                <a:pPr rtl="1" fontAlgn="auto">
                  <a:lnSpc>
                    <a:spcPct val="107000"/>
                  </a:lnSpc>
                  <a:spcBef>
                    <a:spcPts val="0"/>
                  </a:spcBef>
                  <a:spcAft>
                    <a:spcPts val="800"/>
                  </a:spcAft>
                  <a:defRPr/>
                </a:pPr>
                <a:r>
                  <a:rPr lang="ar-SA" sz="800">
                    <a:ea typeface="Calibri"/>
                  </a:rPr>
                  <a:t>1</a:t>
                </a:r>
                <a:endParaRPr lang="en-US" sz="1100">
                  <a:ea typeface="Calibri"/>
                  <a:cs typeface="Arial"/>
                </a:endParaRPr>
              </a:p>
            </p:txBody>
          </p:sp>
        </p:grpSp>
        <p:sp>
          <p:nvSpPr>
            <p:cNvPr id="7" name="Down Arrow 6"/>
            <p:cNvSpPr/>
            <p:nvPr/>
          </p:nvSpPr>
          <p:spPr>
            <a:xfrm>
              <a:off x="1618883" y="1362008"/>
              <a:ext cx="219554" cy="2662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p>
          </p:txBody>
        </p:sp>
      </p:grpSp>
      <p:pic>
        <p:nvPicPr>
          <p:cNvPr id="30" name="Picture 29" descr="C:\Program Files\Microsoft Office\MEDIA\OFFICE14\AutoShap\BD18201_.wmf"/>
          <p:cNvPicPr/>
          <p:nvPr/>
        </p:nvPicPr>
        <p:blipFill>
          <a:blip r:embed="rId4" cstate="print">
            <a:duotone>
              <a:prstClr val="black"/>
              <a:schemeClr val="accent2">
                <a:tint val="45000"/>
                <a:satMod val="400000"/>
              </a:schemeClr>
            </a:duotone>
            <a:extLst/>
          </a:blip>
          <a:srcRect/>
          <a:stretch>
            <a:fillRect/>
          </a:stretch>
        </p:blipFill>
        <p:spPr bwMode="auto">
          <a:xfrm>
            <a:off x="5279896" y="1896159"/>
            <a:ext cx="365760" cy="476250"/>
          </a:xfrm>
          <a:prstGeom prst="rect">
            <a:avLst/>
          </a:prstGeom>
          <a:noFill/>
          <a:ln>
            <a:noFill/>
          </a:ln>
        </p:spPr>
      </p:pic>
      <p:pic>
        <p:nvPicPr>
          <p:cNvPr id="31" name="Picture 30" descr="C:\Program Files\Microsoft Office\MEDIA\OFFICE14\AutoShap\BD18201_.wmf"/>
          <p:cNvPicPr/>
          <p:nvPr/>
        </p:nvPicPr>
        <p:blipFill>
          <a:blip r:embed="rId4" cstate="print">
            <a:duotone>
              <a:schemeClr val="accent2">
                <a:shade val="45000"/>
                <a:satMod val="135000"/>
              </a:schemeClr>
              <a:prstClr val="white"/>
            </a:duotone>
            <a:extLst/>
          </a:blip>
          <a:srcRect/>
          <a:stretch>
            <a:fillRect/>
          </a:stretch>
        </p:blipFill>
        <p:spPr bwMode="auto">
          <a:xfrm>
            <a:off x="4625461" y="1708363"/>
            <a:ext cx="365760" cy="476250"/>
          </a:xfrm>
          <a:prstGeom prst="rect">
            <a:avLst/>
          </a:prstGeom>
          <a:noFill/>
          <a:ln>
            <a:noFill/>
          </a:ln>
        </p:spPr>
      </p:pic>
      <p:pic>
        <p:nvPicPr>
          <p:cNvPr id="32" name="Picture 31" descr="C:\Program Files\Microsoft Office\MEDIA\OFFICE14\AutoShap\BD18201_.wmf"/>
          <p:cNvPicPr/>
          <p:nvPr/>
        </p:nvPicPr>
        <p:blipFill>
          <a:blip r:embed="rId4" cstate="print">
            <a:duotone>
              <a:schemeClr val="accent5">
                <a:shade val="45000"/>
                <a:satMod val="135000"/>
              </a:schemeClr>
              <a:prstClr val="white"/>
            </a:duotone>
            <a:extLst/>
          </a:blip>
          <a:srcRect/>
          <a:stretch>
            <a:fillRect/>
          </a:stretch>
        </p:blipFill>
        <p:spPr bwMode="auto">
          <a:xfrm>
            <a:off x="3996504" y="1919376"/>
            <a:ext cx="363220" cy="471805"/>
          </a:xfrm>
          <a:prstGeom prst="rect">
            <a:avLst/>
          </a:prstGeom>
          <a:noFill/>
          <a:ln>
            <a:noFill/>
          </a:ln>
        </p:spPr>
      </p:pic>
      <p:sp>
        <p:nvSpPr>
          <p:cNvPr id="10246" name="Rectangle 2"/>
          <p:cNvSpPr>
            <a:spLocks noChangeArrowheads="1"/>
          </p:cNvSpPr>
          <p:nvPr/>
        </p:nvSpPr>
        <p:spPr bwMode="auto">
          <a:xfrm>
            <a:off x="488950" y="1055688"/>
            <a:ext cx="892810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400">
                <a:latin typeface="Traditional Arabic" pitchFamily="2" charset="-78"/>
                <a:cs typeface="Traditional Arabic" pitchFamily="2" charset="-78"/>
              </a:rPr>
              <a:t>تم اقتراح أنواع من الاختبارات للبيانات تسمى صيغ تطبيع </a:t>
            </a:r>
            <a:r>
              <a:rPr lang="en-GB" sz="2400">
                <a:latin typeface="Traditional Arabic" pitchFamily="2" charset="-78"/>
                <a:cs typeface="Traditional Arabic" pitchFamily="2" charset="-78"/>
              </a:rPr>
              <a:t>Normalization</a:t>
            </a:r>
            <a:r>
              <a:rPr lang="en-US" sz="2400">
                <a:latin typeface="Traditional Arabic" pitchFamily="2" charset="-78"/>
                <a:cs typeface="Traditional Arabic" pitchFamily="2" charset="-78"/>
              </a:rPr>
              <a:t> Forms</a:t>
            </a:r>
            <a:r>
              <a:rPr lang="en-GB" sz="2400">
                <a:latin typeface="Traditional Arabic" pitchFamily="2" charset="-78"/>
                <a:cs typeface="Traditional Arabic" pitchFamily="2" charset="-78"/>
              </a:rPr>
              <a:t> </a:t>
            </a:r>
            <a:r>
              <a:rPr lang="ar-SA" sz="2400">
                <a:latin typeface="Traditional Arabic" pitchFamily="2" charset="-78"/>
                <a:cs typeface="Traditional Arabic" pitchFamily="2" charset="-78"/>
              </a:rPr>
              <a:t>.</a:t>
            </a: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p:txBody>
      </p:sp>
      <p:pic>
        <p:nvPicPr>
          <p:cNvPr id="10272" name="~PP13130.WAV">
            <a:hlinkClick r:id="" action="ppaction://media"/>
          </p:cNvPr>
          <p:cNvPicPr>
            <a:picLocks noRot="1" noChangeAspect="1" noChangeArrowheads="1"/>
          </p:cNvPicPr>
          <p:nvPr>
            <a:wavAudioFile r:embed="rId1" name="~PP1465.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02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027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txBox="1">
            <a:spLocks noChangeArrowheads="1"/>
          </p:cNvSpPr>
          <p:nvPr/>
        </p:nvSpPr>
        <p:spPr bwMode="auto">
          <a:xfrm>
            <a:off x="488950" y="231775"/>
            <a:ext cx="89281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 التطبيع </a:t>
            </a:r>
            <a:r>
              <a:rPr lang="en-GB" sz="3200" b="1">
                <a:solidFill>
                  <a:srgbClr val="0000CC"/>
                </a:solidFill>
                <a:latin typeface="Traditional Arabic" pitchFamily="2" charset="-78"/>
                <a:cs typeface="Traditional Arabic" pitchFamily="2" charset="-78"/>
              </a:rPr>
              <a:t>Normalization</a:t>
            </a:r>
            <a:r>
              <a:rPr lang="en-US" sz="3200" b="1">
                <a:solidFill>
                  <a:srgbClr val="0000CC"/>
                </a:solidFill>
                <a:latin typeface="Traditional Arabic" pitchFamily="2" charset="-78"/>
                <a:cs typeface="Traditional Arabic" pitchFamily="2" charset="-78"/>
              </a:rPr>
              <a:t> Forms</a:t>
            </a:r>
            <a:r>
              <a:rPr lang="en-GB" sz="3200" b="1">
                <a:solidFill>
                  <a:srgbClr val="0000CC"/>
                </a:solidFill>
                <a:latin typeface="Traditional Arabic" pitchFamily="2" charset="-78"/>
                <a:cs typeface="Traditional Arabic" pitchFamily="2" charset="-78"/>
              </a:rPr>
              <a:t> </a:t>
            </a:r>
            <a:endParaRPr lang="en-US" sz="3200" b="1">
              <a:solidFill>
                <a:srgbClr val="0000CC"/>
              </a:solidFill>
              <a:latin typeface="Traditional Arabic" pitchFamily="2" charset="-78"/>
              <a:cs typeface="Traditional Arabic" pitchFamily="2" charset="-78"/>
            </a:endParaRPr>
          </a:p>
        </p:txBody>
      </p:sp>
      <p:sp>
        <p:nvSpPr>
          <p:cNvPr id="12290" name="Rectangle 2"/>
          <p:cNvSpPr>
            <a:spLocks noChangeArrowheads="1"/>
          </p:cNvSpPr>
          <p:nvPr/>
        </p:nvSpPr>
        <p:spPr bwMode="auto">
          <a:xfrm>
            <a:off x="488950" y="1055688"/>
            <a:ext cx="89281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r>
              <a:rPr lang="ar-SA" sz="2600">
                <a:latin typeface="Traditional Arabic" pitchFamily="2" charset="-78"/>
                <a:cs typeface="Traditional Arabic" pitchFamily="2" charset="-78"/>
              </a:rPr>
              <a:t>الآن نبدأ بتطبيق صيغ التطبيع على تقرير من شركة لتأجير العقارات.</a:t>
            </a: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r>
              <a:rPr lang="ar-SA" sz="2600">
                <a:latin typeface="Traditional Arabic" pitchFamily="2" charset="-78"/>
                <a:cs typeface="Traditional Arabic" pitchFamily="2" charset="-78"/>
              </a:rPr>
              <a:t>لدينا في الشكل تقرير يخص شركة لتأجير العقارات. هذا التقرير يخص عقد إيجار للزبون أحمد محمد والذي ستأجر عقار في السراج، وهذا العقار للمالك نيروز إبراهيم. بالنسبة لهذا المثال العملي نفرض أن لدينا قيود من الشركة تنص على أن الزبون يستأجر عقارا معينا مرة واحدة فقط ولا يمكنه استئجار أكثر من عقار في وقت واحد.</a:t>
            </a:r>
            <a:endParaRPr lang="en-US" sz="2600">
              <a:latin typeface="Traditional Arabic" pitchFamily="2" charset="-78"/>
              <a:cs typeface="Traditional Arabic" pitchFamily="2" charset="-78"/>
            </a:endParaRPr>
          </a:p>
        </p:txBody>
      </p:sp>
      <p:pic>
        <p:nvPicPr>
          <p:cNvPr id="12291" name="Picture 3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73275" y="1557338"/>
            <a:ext cx="5759450"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P23177.WAV">
            <a:hlinkClick r:id="" action="ppaction://media"/>
          </p:cNvPr>
          <p:cNvPicPr>
            <a:picLocks noRot="1" noChangeAspect="1" noChangeArrowheads="1"/>
          </p:cNvPicPr>
          <p:nvPr>
            <a:wavAudioFile r:embed="rId1" name="~PP2576.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22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29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الصيغة غير المطبعة </a:t>
            </a:r>
            <a:r>
              <a:rPr lang="en-US" sz="3200" b="1">
                <a:solidFill>
                  <a:srgbClr val="0000CC"/>
                </a:solidFill>
                <a:latin typeface="Traditional Arabic" pitchFamily="2" charset="-78"/>
                <a:cs typeface="Traditional Arabic" pitchFamily="2" charset="-78"/>
              </a:rPr>
              <a:t>Unnormalized Form UNF</a:t>
            </a:r>
          </a:p>
        </p:txBody>
      </p:sp>
      <p:sp>
        <p:nvSpPr>
          <p:cNvPr id="14338" name="Rectangle 1"/>
          <p:cNvSpPr>
            <a:spLocks noChangeArrowheads="1"/>
          </p:cNvSpPr>
          <p:nvPr/>
        </p:nvSpPr>
        <p:spPr bwMode="auto">
          <a:xfrm>
            <a:off x="641350" y="787400"/>
            <a:ext cx="884872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400">
                <a:latin typeface="Traditional Arabic" pitchFamily="2" charset="-78"/>
                <a:cs typeface="Traditional Arabic" pitchFamily="2" charset="-78"/>
              </a:rPr>
              <a:t>هي عبارة عن عملية تحويل البيانات من مصادر البيانات إلى جدول مكون من صفوف واعمدة وقد يحتوي على مجموعة متكررة من البيانات. الجدول الناتج يكون في شكل </a:t>
            </a:r>
            <a:r>
              <a:rPr lang="ar-SA" sz="2400" b="1">
                <a:latin typeface="Traditional Arabic" pitchFamily="2" charset="-78"/>
                <a:cs typeface="Traditional Arabic" pitchFamily="2" charset="-78"/>
              </a:rPr>
              <a:t>الصيغة غير المطبعة </a:t>
            </a:r>
            <a:r>
              <a:rPr lang="en-US" sz="2400" b="1">
                <a:latin typeface="Traditional Arabic" pitchFamily="2" charset="-78"/>
                <a:cs typeface="Traditional Arabic" pitchFamily="2" charset="-78"/>
              </a:rPr>
              <a:t>Unnormalized Form UNF</a:t>
            </a:r>
            <a:r>
              <a:rPr lang="ar-SA" sz="2400">
                <a:latin typeface="Traditional Arabic" pitchFamily="2" charset="-78"/>
                <a:cs typeface="Traditional Arabic" pitchFamily="2" charset="-78"/>
              </a:rPr>
              <a:t> ويشار إليه بالجدول غير مطبع أو </a:t>
            </a:r>
            <a:r>
              <a:rPr lang="en-US" sz="2400">
                <a:latin typeface="Traditional Arabic" pitchFamily="2" charset="-78"/>
                <a:cs typeface="Traditional Arabic" pitchFamily="2" charset="-78"/>
              </a:rPr>
              <a:t>Zero Normal Form 0NF</a:t>
            </a:r>
            <a:r>
              <a:rPr lang="ar-SA" sz="2400">
                <a:latin typeface="Traditional Arabic" pitchFamily="2" charset="-78"/>
                <a:cs typeface="Traditional Arabic" pitchFamily="2" charset="-78"/>
              </a:rPr>
              <a:t>.</a:t>
            </a:r>
          </a:p>
          <a:p>
            <a:pPr algn="just" rtl="1">
              <a:lnSpc>
                <a:spcPct val="150000"/>
              </a:lnSpc>
            </a:pPr>
            <a:r>
              <a:rPr lang="ar-SA" sz="2400">
                <a:latin typeface="Traditional Arabic" pitchFamily="2" charset="-78"/>
                <a:cs typeface="Traditional Arabic" pitchFamily="2" charset="-78"/>
              </a:rPr>
              <a:t>لزيادة التوضيح تم أخذ من الشركة بيانات عقد إيجار آخر للزبون العلام عاصم، تم تحويل العقدين في شكل جدول من صفوف وأعمدة، الشكل التالي:</a:t>
            </a:r>
            <a:endParaRPr lang="en-US" sz="2400">
              <a:latin typeface="Traditional Arabic" pitchFamily="2" charset="-78"/>
              <a:cs typeface="Traditional Arabic" pitchFamily="2" charset="-78"/>
            </a:endParaRPr>
          </a:p>
        </p:txBody>
      </p:sp>
      <p:pic>
        <p:nvPicPr>
          <p:cNvPr id="14339"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7013" y="3649663"/>
            <a:ext cx="7488237"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5"/>
          <p:cNvSpPr txBox="1">
            <a:spLocks noChangeArrowheads="1"/>
          </p:cNvSpPr>
          <p:nvPr/>
        </p:nvSpPr>
        <p:spPr bwMode="auto">
          <a:xfrm>
            <a:off x="3295650" y="6022975"/>
            <a:ext cx="936625" cy="2143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pic>
        <p:nvPicPr>
          <p:cNvPr id="14342" name="~PP13192.WAV">
            <a:hlinkClick r:id="" action="ppaction://media"/>
          </p:cNvPr>
          <p:cNvPicPr>
            <a:picLocks noRot="1" noChangeAspect="1" noChangeArrowheads="1"/>
          </p:cNvPicPr>
          <p:nvPr>
            <a:wavAudioFile r:embed="rId1" name="~PP1025.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43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434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الأولى </a:t>
            </a:r>
            <a:r>
              <a:rPr lang="en-US" sz="3200" b="1">
                <a:solidFill>
                  <a:srgbClr val="0000CC"/>
                </a:solidFill>
                <a:latin typeface="Traditional Arabic" pitchFamily="2" charset="-78"/>
                <a:cs typeface="Traditional Arabic" pitchFamily="2" charset="-78"/>
              </a:rPr>
              <a:t>First Normal Form 1NF</a:t>
            </a:r>
          </a:p>
        </p:txBody>
      </p:sp>
      <p:sp>
        <p:nvSpPr>
          <p:cNvPr id="16386" name="Rectangle 1"/>
          <p:cNvSpPr>
            <a:spLocks noChangeArrowheads="1"/>
          </p:cNvSpPr>
          <p:nvPr/>
        </p:nvSpPr>
        <p:spPr bwMode="auto">
          <a:xfrm>
            <a:off x="641350" y="787400"/>
            <a:ext cx="884872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400">
                <a:latin typeface="Traditional Arabic" pitchFamily="2" charset="-78"/>
                <a:cs typeface="Traditional Arabic" pitchFamily="2" charset="-78"/>
              </a:rPr>
              <a:t>هي التي لا يحتوي فيها الجدول على مجموعة متكررة عند تقاطع الصف مع العمود أو سجلات متكررة، وكل خلية تحتوي على قيمة واحدة فقط.</a:t>
            </a:r>
          </a:p>
          <a:p>
            <a:pPr algn="just" rtl="1">
              <a:lnSpc>
                <a:spcPct val="150000"/>
              </a:lnSpc>
            </a:pPr>
            <a:r>
              <a:rPr lang="ar-SA" sz="2400">
                <a:latin typeface="Traditional Arabic" pitchFamily="2" charset="-78"/>
                <a:cs typeface="Traditional Arabic" pitchFamily="2" charset="-78"/>
              </a:rPr>
              <a:t>نلاحظ من الشكل السابق وجود بعض السجلات لا توجد بها قيم وبعض السجلات توجد بها قيم متعددة عند تقاطع صفوف وأعمدة ويسمى هذا بالمجموعات المتكررة </a:t>
            </a:r>
            <a:r>
              <a:rPr lang="en-US" sz="2400">
                <a:latin typeface="Traditional Arabic" pitchFamily="2" charset="-78"/>
                <a:cs typeface="Traditional Arabic" pitchFamily="2" charset="-78"/>
              </a:rPr>
              <a:t>Repeating Groups</a:t>
            </a:r>
            <a:r>
              <a:rPr lang="ar-SA" sz="2400">
                <a:latin typeface="Traditional Arabic" pitchFamily="2" charset="-78"/>
                <a:cs typeface="Traditional Arabic" pitchFamily="2" charset="-78"/>
              </a:rPr>
              <a:t>، مثل خاصية رقم الملكية توجد بها القيم 10، 20 في سجل الزبون أحمد محمد. المجموعة المتكررة هي مجموعة من الإدخالات المتعددة من نفس النوع توجد في داخل خاصية واحدة.</a:t>
            </a:r>
          </a:p>
          <a:p>
            <a:pPr algn="just" rtl="1">
              <a:lnSpc>
                <a:spcPct val="150000"/>
              </a:lnSpc>
            </a:pPr>
            <a:endParaRPr lang="en-US" sz="2400">
              <a:latin typeface="Traditional Arabic" pitchFamily="2" charset="-78"/>
              <a:cs typeface="Traditional Arabic" pitchFamily="2" charset="-78"/>
            </a:endParaRPr>
          </a:p>
        </p:txBody>
      </p:sp>
      <p:pic>
        <p:nvPicPr>
          <p:cNvPr id="1638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4084638"/>
            <a:ext cx="712946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p:cNvSpPr txBox="1">
            <a:spLocks noChangeArrowheads="1"/>
          </p:cNvSpPr>
          <p:nvPr/>
        </p:nvSpPr>
        <p:spPr bwMode="auto">
          <a:xfrm>
            <a:off x="3052763" y="6310313"/>
            <a:ext cx="936625" cy="214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pic>
        <p:nvPicPr>
          <p:cNvPr id="16390" name="~PP23192.WAV">
            <a:hlinkClick r:id="" action="ppaction://media"/>
          </p:cNvPr>
          <p:cNvPicPr>
            <a:picLocks noRot="1" noChangeAspect="1" noChangeArrowheads="1"/>
          </p:cNvPicPr>
          <p:nvPr>
            <a:wavAudioFile r:embed="rId1" name="~PP2384.WAV"/>
          </p:nvPr>
        </p:nvPicPr>
        <p:blipFill>
          <a:blip r:embed="rId5">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639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639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الأولى </a:t>
            </a:r>
            <a:r>
              <a:rPr lang="en-US" sz="3200" b="1">
                <a:solidFill>
                  <a:srgbClr val="0000CC"/>
                </a:solidFill>
                <a:latin typeface="Traditional Arabic" pitchFamily="2" charset="-78"/>
                <a:cs typeface="Traditional Arabic" pitchFamily="2" charset="-78"/>
              </a:rPr>
              <a:t>First Normal Form 1NF</a:t>
            </a:r>
          </a:p>
        </p:txBody>
      </p:sp>
      <p:sp>
        <p:nvSpPr>
          <p:cNvPr id="18434" name="Rectangle 1"/>
          <p:cNvSpPr>
            <a:spLocks noChangeArrowheads="1"/>
          </p:cNvSpPr>
          <p:nvPr/>
        </p:nvSpPr>
        <p:spPr bwMode="auto">
          <a:xfrm>
            <a:off x="641350" y="787400"/>
            <a:ext cx="8848725"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lnSpc>
                <a:spcPct val="150000"/>
              </a:lnSpc>
            </a:pPr>
            <a:r>
              <a:rPr lang="ar-SA" sz="2400">
                <a:latin typeface="Traditional Arabic" pitchFamily="2" charset="-78"/>
                <a:cs typeface="Traditional Arabic" pitchFamily="2" charset="-78"/>
              </a:rPr>
              <a:t>لتحويل هذا الشكل غير المطبع </a:t>
            </a:r>
            <a:r>
              <a:rPr lang="en-US" sz="2400">
                <a:latin typeface="Traditional Arabic" pitchFamily="2" charset="-78"/>
                <a:cs typeface="Traditional Arabic" pitchFamily="2" charset="-78"/>
              </a:rPr>
              <a:t>UNF </a:t>
            </a:r>
            <a:r>
              <a:rPr lang="ar-SA" sz="2400">
                <a:latin typeface="Traditional Arabic" pitchFamily="2" charset="-78"/>
                <a:cs typeface="Traditional Arabic" pitchFamily="2" charset="-78"/>
              </a:rPr>
              <a:t>إلى صيغة التطبيع الأولى </a:t>
            </a:r>
            <a:r>
              <a:rPr lang="en-US" sz="2400">
                <a:latin typeface="Traditional Arabic" pitchFamily="2" charset="-78"/>
                <a:cs typeface="Traditional Arabic" pitchFamily="2" charset="-78"/>
              </a:rPr>
              <a:t>NF</a:t>
            </a:r>
            <a:r>
              <a:rPr lang="ar-SA" sz="2400">
                <a:latin typeface="Traditional Arabic" pitchFamily="2" charset="-78"/>
                <a:cs typeface="Traditional Arabic" pitchFamily="2" charset="-78"/>
              </a:rPr>
              <a:t>1، يجب أن نضمن وجود قيمة واحدة عند تقاطع كل صف وعمود. يتم ذلك عن طريق إدخال بيانات الزبون المناسبة في كل صف. </a:t>
            </a:r>
          </a:p>
          <a:p>
            <a:pPr algn="just" rtl="1">
              <a:lnSpc>
                <a:spcPct val="150000"/>
              </a:lnSpc>
            </a:pPr>
            <a:r>
              <a:rPr lang="ar-SA" sz="2400">
                <a:latin typeface="Traditional Arabic" pitchFamily="2" charset="-78"/>
                <a:cs typeface="Traditional Arabic" pitchFamily="2" charset="-78"/>
              </a:rPr>
              <a:t>توجد عدة طرق لحذف المجموعات المتكررة </a:t>
            </a:r>
            <a:r>
              <a:rPr lang="en-US" sz="2400">
                <a:latin typeface="Traditional Arabic" pitchFamily="2" charset="-78"/>
                <a:cs typeface="Traditional Arabic" pitchFamily="2" charset="-78"/>
              </a:rPr>
              <a:t>Repeating Groups</a:t>
            </a:r>
            <a:r>
              <a:rPr lang="ar-SA" sz="2400">
                <a:latin typeface="Traditional Arabic" pitchFamily="2" charset="-78"/>
                <a:cs typeface="Traditional Arabic" pitchFamily="2" charset="-78"/>
              </a:rPr>
              <a:t> من الجداول غير مطبع منها:</a:t>
            </a:r>
            <a:endParaRPr lang="en-US" sz="2400">
              <a:latin typeface="Traditional Arabic" pitchFamily="2" charset="-78"/>
              <a:cs typeface="Traditional Arabic" pitchFamily="2" charset="-78"/>
            </a:endParaRPr>
          </a:p>
          <a:p>
            <a:pPr algn="just" rtl="1">
              <a:lnSpc>
                <a:spcPct val="150000"/>
              </a:lnSpc>
            </a:pPr>
            <a:r>
              <a:rPr lang="ar-SA" sz="2400" b="1">
                <a:latin typeface="Traditional Arabic" pitchFamily="2" charset="-78"/>
                <a:cs typeface="Traditional Arabic" pitchFamily="2" charset="-78"/>
              </a:rPr>
              <a:t>الطريقة الأولى:</a:t>
            </a:r>
            <a:r>
              <a:rPr lang="ar-SA" sz="2400">
                <a:latin typeface="Traditional Arabic" pitchFamily="2" charset="-78"/>
                <a:cs typeface="Traditional Arabic" pitchFamily="2" charset="-78"/>
              </a:rPr>
              <a:t> توزيع البيانات المتكررة داخل الخاصية على الخصائص الفارغة في السجلات. أي نقوم بتعبئة الخاصية الفارغة داخل السجلات بالبيانات المتكررة. تسمى هذه الطريقة باسم التسطيح </a:t>
            </a:r>
            <a:r>
              <a:rPr lang="en-US" sz="2400">
                <a:latin typeface="Traditional Arabic" pitchFamily="2" charset="-78"/>
                <a:cs typeface="Traditional Arabic" pitchFamily="2" charset="-78"/>
              </a:rPr>
              <a:t>Flattening </a:t>
            </a:r>
            <a:r>
              <a:rPr lang="ar-SA" sz="2400">
                <a:latin typeface="Traditional Arabic" pitchFamily="2" charset="-78"/>
                <a:cs typeface="Traditional Arabic" pitchFamily="2" charset="-78"/>
              </a:rPr>
              <a:t>للجدول.</a:t>
            </a:r>
            <a:endParaRPr lang="en-US" sz="2400">
              <a:latin typeface="Traditional Arabic" pitchFamily="2" charset="-78"/>
              <a:cs typeface="Traditional Arabic" pitchFamily="2" charset="-78"/>
            </a:endParaRPr>
          </a:p>
          <a:p>
            <a:pPr algn="just" rtl="1">
              <a:lnSpc>
                <a:spcPct val="150000"/>
              </a:lnSpc>
            </a:pPr>
            <a:r>
              <a:rPr lang="ar-SA" sz="2400" b="1">
                <a:latin typeface="Traditional Arabic" pitchFamily="2" charset="-78"/>
                <a:cs typeface="Traditional Arabic" pitchFamily="2" charset="-78"/>
              </a:rPr>
              <a:t>الطريقة الثانية:</a:t>
            </a:r>
            <a:r>
              <a:rPr lang="ar-SA" sz="2400">
                <a:latin typeface="Traditional Arabic" pitchFamily="2" charset="-78"/>
                <a:cs typeface="Traditional Arabic" pitchFamily="2" charset="-78"/>
              </a:rPr>
              <a:t> نقل البيانات المتكررة مع نسخة من خاصية المفتاح الرئيسي في جدول جديد منفصل. أحيانا نجد في الجدول الغير مطبع المجموعة المتكررة في أكثر من خاصية. في مثل هذه الحالة، يتم نقل البيانات المتكررة بشكل متكرر حتى يتم إزالة المجموعات المتكررة من الجدول. </a:t>
            </a:r>
          </a:p>
          <a:p>
            <a:pPr algn="just" rtl="1">
              <a:lnSpc>
                <a:spcPct val="150000"/>
              </a:lnSpc>
            </a:pPr>
            <a:r>
              <a:rPr lang="ar-SA" sz="2400">
                <a:latin typeface="Traditional Arabic" pitchFamily="2" charset="-78"/>
                <a:cs typeface="Traditional Arabic" pitchFamily="2" charset="-78"/>
              </a:rPr>
              <a:t>نقوم بإزالة المجموعة المتكررة باستخدام </a:t>
            </a:r>
            <a:r>
              <a:rPr lang="ar-SA" sz="2400" b="1">
                <a:latin typeface="Traditional Arabic" pitchFamily="2" charset="-78"/>
                <a:cs typeface="Traditional Arabic" pitchFamily="2" charset="-78"/>
              </a:rPr>
              <a:t>الطريقة الأولى</a:t>
            </a:r>
            <a:r>
              <a:rPr lang="ar-SA" sz="2400">
                <a:latin typeface="Traditional Arabic" pitchFamily="2" charset="-78"/>
                <a:cs typeface="Traditional Arabic" pitchFamily="2" charset="-78"/>
              </a:rPr>
              <a:t> عن طريق إدخال بيانات الزبون المناسبة في كل صف. </a:t>
            </a:r>
            <a:endParaRPr lang="en-US" sz="2400">
              <a:latin typeface="Traditional Arabic" pitchFamily="2" charset="-78"/>
              <a:cs typeface="Traditional Arabic" pitchFamily="2" charset="-78"/>
            </a:endParaRPr>
          </a:p>
        </p:txBody>
      </p:sp>
      <p:pic>
        <p:nvPicPr>
          <p:cNvPr id="18436" name="~PP23208.WAV">
            <a:hlinkClick r:id="" action="ppaction://media"/>
          </p:cNvPr>
          <p:cNvPicPr>
            <a:picLocks noRot="1" noChangeAspect="1" noChangeArrowheads="1"/>
          </p:cNvPicPr>
          <p:nvPr>
            <a:wavAudioFile r:embed="rId1" name="~PP2149.WAV"/>
          </p:nvPr>
        </p:nvPicPr>
        <p:blipFill>
          <a:blip r:embed="rId4">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84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843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txBox="1">
            <a:spLocks noChangeArrowheads="1"/>
          </p:cNvSpPr>
          <p:nvPr/>
        </p:nvSpPr>
        <p:spPr bwMode="auto">
          <a:xfrm>
            <a:off x="641350" y="260350"/>
            <a:ext cx="89281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fontAlgn="base">
              <a:spcBef>
                <a:spcPct val="0"/>
              </a:spcBef>
              <a:spcAft>
                <a:spcPct val="0"/>
              </a:spcAft>
              <a:defRPr>
                <a:solidFill>
                  <a:schemeClr val="tx1"/>
                </a:solidFill>
                <a:latin typeface="Calibri" pitchFamily="34" charset="0"/>
                <a:cs typeface="Arial" charset="0"/>
              </a:defRPr>
            </a:lvl6pPr>
            <a:lvl7pPr marL="2971800" indent="-228600" fontAlgn="base">
              <a:spcBef>
                <a:spcPct val="0"/>
              </a:spcBef>
              <a:spcAft>
                <a:spcPct val="0"/>
              </a:spcAft>
              <a:defRPr>
                <a:solidFill>
                  <a:schemeClr val="tx1"/>
                </a:solidFill>
                <a:latin typeface="Calibri" pitchFamily="34" charset="0"/>
                <a:cs typeface="Arial" charset="0"/>
              </a:defRPr>
            </a:lvl7pPr>
            <a:lvl8pPr marL="3429000" indent="-228600" fontAlgn="base">
              <a:spcBef>
                <a:spcPct val="0"/>
              </a:spcBef>
              <a:spcAft>
                <a:spcPct val="0"/>
              </a:spcAft>
              <a:defRPr>
                <a:solidFill>
                  <a:schemeClr val="tx1"/>
                </a:solidFill>
                <a:latin typeface="Calibri" pitchFamily="34" charset="0"/>
                <a:cs typeface="Arial" charset="0"/>
              </a:defRPr>
            </a:lvl8pPr>
            <a:lvl9pPr marL="3886200" indent="-228600" fontAlgn="base">
              <a:spcBef>
                <a:spcPct val="0"/>
              </a:spcBef>
              <a:spcAft>
                <a:spcPct val="0"/>
              </a:spcAft>
              <a:defRPr>
                <a:solidFill>
                  <a:schemeClr val="tx1"/>
                </a:solidFill>
                <a:latin typeface="Calibri" pitchFamily="34" charset="0"/>
                <a:cs typeface="Arial" charset="0"/>
              </a:defRPr>
            </a:lvl9pPr>
          </a:lstStyle>
          <a:p>
            <a:pPr algn="ctr" rtl="1"/>
            <a:r>
              <a:rPr lang="ar-SA" sz="3200" b="1">
                <a:solidFill>
                  <a:srgbClr val="0000CC"/>
                </a:solidFill>
                <a:latin typeface="Traditional Arabic" pitchFamily="2" charset="-78"/>
                <a:cs typeface="Traditional Arabic" pitchFamily="2" charset="-78"/>
              </a:rPr>
              <a:t>صيغة التطبيع الأولى </a:t>
            </a:r>
            <a:r>
              <a:rPr lang="en-US" sz="3200" b="1">
                <a:solidFill>
                  <a:srgbClr val="0000CC"/>
                </a:solidFill>
                <a:latin typeface="Traditional Arabic" pitchFamily="2" charset="-78"/>
                <a:cs typeface="Traditional Arabic" pitchFamily="2" charset="-78"/>
              </a:rPr>
              <a:t>First Normal Form 1NF</a:t>
            </a:r>
          </a:p>
        </p:txBody>
      </p:sp>
      <p:sp>
        <p:nvSpPr>
          <p:cNvPr id="20482" name="Rectangle 1"/>
          <p:cNvSpPr>
            <a:spLocks noChangeArrowheads="1"/>
          </p:cNvSpPr>
          <p:nvPr/>
        </p:nvSpPr>
        <p:spPr bwMode="auto">
          <a:xfrm>
            <a:off x="641350" y="787400"/>
            <a:ext cx="88487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endParaRPr lang="ar-SA" sz="2400">
              <a:latin typeface="Traditional Arabic" pitchFamily="2" charset="-78"/>
              <a:cs typeface="Traditional Arabic" pitchFamily="2" charset="-78"/>
            </a:endParaRPr>
          </a:p>
          <a:p>
            <a:pPr algn="just" rtl="1"/>
            <a:r>
              <a:rPr lang="ar-SA" sz="2400">
                <a:latin typeface="Traditional Arabic" pitchFamily="2" charset="-78"/>
                <a:cs typeface="Traditional Arabic" pitchFamily="2" charset="-78"/>
              </a:rPr>
              <a:t>الشكل يظهر الجدول </a:t>
            </a:r>
            <a:r>
              <a:rPr lang="ar-SA" sz="2400" b="1">
                <a:latin typeface="Traditional Arabic" pitchFamily="2" charset="-78"/>
                <a:cs typeface="Traditional Arabic" pitchFamily="2" charset="-78"/>
              </a:rPr>
              <a:t>ايجار زبون </a:t>
            </a:r>
            <a:r>
              <a:rPr lang="ar-SA" sz="2400">
                <a:latin typeface="Traditional Arabic" pitchFamily="2" charset="-78"/>
                <a:cs typeface="Traditional Arabic" pitchFamily="2" charset="-78"/>
              </a:rPr>
              <a:t>في صيغة التطبيع الأولى </a:t>
            </a:r>
            <a:r>
              <a:rPr lang="en-US" sz="2400">
                <a:latin typeface="Traditional Arabic" pitchFamily="2" charset="-78"/>
                <a:cs typeface="Traditional Arabic" pitchFamily="2" charset="-78"/>
              </a:rPr>
              <a:t>NF</a:t>
            </a:r>
            <a:r>
              <a:rPr lang="ar-SA" sz="2400">
                <a:latin typeface="Traditional Arabic" pitchFamily="2" charset="-78"/>
                <a:cs typeface="Traditional Arabic" pitchFamily="2" charset="-78"/>
              </a:rPr>
              <a:t>1. مع العلم بأن استخدام الطريقة الثانية تؤدي في النهاية إلى إنتاج نفس الجداول.</a:t>
            </a:r>
          </a:p>
        </p:txBody>
      </p:sp>
      <p:pic>
        <p:nvPicPr>
          <p:cNvPr id="2048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2913" y="4503738"/>
            <a:ext cx="6842125"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23988" y="836613"/>
            <a:ext cx="7129462"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 Box 6"/>
          <p:cNvSpPr txBox="1">
            <a:spLocks noChangeArrowheads="1"/>
          </p:cNvSpPr>
          <p:nvPr/>
        </p:nvSpPr>
        <p:spPr bwMode="auto">
          <a:xfrm>
            <a:off x="3584575" y="6308725"/>
            <a:ext cx="792163" cy="2143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sp>
        <p:nvSpPr>
          <p:cNvPr id="20487" name="Text Box 7"/>
          <p:cNvSpPr txBox="1">
            <a:spLocks noChangeArrowheads="1"/>
          </p:cNvSpPr>
          <p:nvPr/>
        </p:nvSpPr>
        <p:spPr bwMode="auto">
          <a:xfrm>
            <a:off x="3124200" y="3068638"/>
            <a:ext cx="908050" cy="2143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800"/>
          </a:p>
        </p:txBody>
      </p:sp>
      <p:pic>
        <p:nvPicPr>
          <p:cNvPr id="20488" name="~PP33208.WAV">
            <a:hlinkClick r:id="" action="ppaction://media"/>
          </p:cNvPr>
          <p:cNvPicPr>
            <a:picLocks noRot="1" noChangeAspect="1" noChangeArrowheads="1"/>
          </p:cNvPicPr>
          <p:nvPr>
            <a:wavAudioFile r:embed="rId1" name="~PP3923.WAV"/>
          </p:nvPr>
        </p:nvPicPr>
        <p:blipFill>
          <a:blip r:embed="rId6">
            <a:extLst>
              <a:ext uri="{28A0092B-C50C-407E-A947-70E740481C1C}">
                <a14:useLocalDpi xmlns:a14="http://schemas.microsoft.com/office/drawing/2010/main" val="0"/>
              </a:ext>
            </a:extLst>
          </a:blip>
          <a:srcRect/>
          <a:stretch>
            <a:fillRect/>
          </a:stretch>
        </p:blipFill>
        <p:spPr bwMode="auto">
          <a:xfrm>
            <a:off x="9401175" y="6353175"/>
            <a:ext cx="304800" cy="3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04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2048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سمة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8607</TotalTime>
  <Words>1590</Words>
  <Application>Microsoft Office PowerPoint</Application>
  <PresentationFormat>A4 Paper (210x297 mm)</PresentationFormat>
  <Paragraphs>200</Paragraphs>
  <Slides>21</Slides>
  <Notes>19</Notes>
  <HiddenSlides>0</HiddenSlides>
  <MMClips>21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Arial</vt:lpstr>
      <vt:lpstr>PT Bold Heading</vt:lpstr>
      <vt:lpstr>Traditional Arabic</vt:lpstr>
      <vt:lpstr>Wingdings 3</vt:lpstr>
      <vt:lpstr>Century Schoolbook</vt:lpstr>
      <vt:lpstr>Aharoni</vt:lpstr>
      <vt:lpstr>Office Theme</vt:lpstr>
      <vt:lpstr>جامعة طرابلس كلية تقنية المعلومات</vt:lpstr>
      <vt:lpstr>مواضيع المحاضرة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Hassan;Rudwan</dc:creator>
  <cp:lastModifiedBy>Hassan</cp:lastModifiedBy>
  <cp:revision>1262</cp:revision>
  <dcterms:created xsi:type="dcterms:W3CDTF">2012-11-26T07:16:59Z</dcterms:created>
  <dcterms:modified xsi:type="dcterms:W3CDTF">2021-04-28T00:04:31Z</dcterms:modified>
</cp:coreProperties>
</file>